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6" r:id="rId2"/>
    <p:sldId id="263" r:id="rId3"/>
    <p:sldId id="264" r:id="rId4"/>
    <p:sldId id="259" r:id="rId5"/>
    <p:sldId id="257" r:id="rId6"/>
    <p:sldId id="258" r:id="rId7"/>
    <p:sldId id="262" r:id="rId8"/>
  </p:sldIdLst>
  <p:sldSz cx="9906000" cy="6858000" type="A4"/>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BA4E8"/>
    <a:srgbClr val="D4D0C7"/>
    <a:srgbClr val="BEBEBE"/>
    <a:srgbClr val="1CB857"/>
    <a:srgbClr val="B312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52C1FB3-96CE-96A1-EB07-FC7C1C0FEB52}" v="601" dt="2023-09-21T18:41:57.0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87" autoAdjust="0"/>
    <p:restoredTop sz="94660"/>
  </p:normalViewPr>
  <p:slideViewPr>
    <p:cSldViewPr snapToGrid="0">
      <p:cViewPr varScale="1">
        <p:scale>
          <a:sx n="111" d="100"/>
          <a:sy n="111" d="100"/>
        </p:scale>
        <p:origin x="321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udent - Goh Jet Wei" userId="ce36f722-2882-4080-bb4e-a62805f1ce6e" providerId="ADAL" clId="{ACC64C3F-ED9F-4713-9EB9-2998AEBE316A}"/>
    <pc:docChg chg="modSld">
      <pc:chgData name="Student - Goh Jet Wei" userId="ce36f722-2882-4080-bb4e-a62805f1ce6e" providerId="ADAL" clId="{ACC64C3F-ED9F-4713-9EB9-2998AEBE316A}" dt="2023-09-20T17:36:28.570" v="29" actId="20577"/>
      <pc:docMkLst>
        <pc:docMk/>
      </pc:docMkLst>
      <pc:sldChg chg="modSp mod">
        <pc:chgData name="Student - Goh Jet Wei" userId="ce36f722-2882-4080-bb4e-a62805f1ce6e" providerId="ADAL" clId="{ACC64C3F-ED9F-4713-9EB9-2998AEBE316A}" dt="2023-09-20T17:36:28.570" v="29" actId="20577"/>
        <pc:sldMkLst>
          <pc:docMk/>
          <pc:sldMk cId="2312092468" sldId="256"/>
        </pc:sldMkLst>
        <pc:spChg chg="mod">
          <ac:chgData name="Student - Goh Jet Wei" userId="ce36f722-2882-4080-bb4e-a62805f1ce6e" providerId="ADAL" clId="{ACC64C3F-ED9F-4713-9EB9-2998AEBE316A}" dt="2023-09-20T17:36:20.129" v="27" actId="20577"/>
          <ac:spMkLst>
            <pc:docMk/>
            <pc:sldMk cId="2312092468" sldId="256"/>
            <ac:spMk id="19" creationId="{A2AEE226-BF75-4460-9A8D-1D6E379F7CE3}"/>
          </ac:spMkLst>
        </pc:spChg>
        <pc:spChg chg="mod">
          <ac:chgData name="Student - Goh Jet Wei" userId="ce36f722-2882-4080-bb4e-a62805f1ce6e" providerId="ADAL" clId="{ACC64C3F-ED9F-4713-9EB9-2998AEBE316A}" dt="2023-09-20T17:36:28.570" v="29" actId="20577"/>
          <ac:spMkLst>
            <pc:docMk/>
            <pc:sldMk cId="2312092468" sldId="256"/>
            <ac:spMk id="22" creationId="{6B8F6F72-B749-4696-A7F2-F574AB7BB21A}"/>
          </ac:spMkLst>
        </pc:spChg>
      </pc:sldChg>
    </pc:docChg>
  </pc:docChgLst>
  <pc:docChgLst>
    <pc:chgData name="Student - Goh Jet Wei" userId="S::goh_jetwei@mymail.sutd.edu.sg::ce36f722-2882-4080-bb4e-a62805f1ce6e" providerId="AD" clId="Web-{D52C1FB3-96CE-96A1-EB07-FC7C1C0FEB52}"/>
    <pc:docChg chg="modSld">
      <pc:chgData name="Student - Goh Jet Wei" userId="S::goh_jetwei@mymail.sutd.edu.sg::ce36f722-2882-4080-bb4e-a62805f1ce6e" providerId="AD" clId="Web-{D52C1FB3-96CE-96A1-EB07-FC7C1C0FEB52}" dt="2023-09-21T18:41:54.950" v="569" actId="20577"/>
      <pc:docMkLst>
        <pc:docMk/>
      </pc:docMkLst>
      <pc:sldChg chg="modSp">
        <pc:chgData name="Student - Goh Jet Wei" userId="S::goh_jetwei@mymail.sutd.edu.sg::ce36f722-2882-4080-bb4e-a62805f1ce6e" providerId="AD" clId="Web-{D52C1FB3-96CE-96A1-EB07-FC7C1C0FEB52}" dt="2023-09-21T18:41:54.950" v="569" actId="20577"/>
        <pc:sldMkLst>
          <pc:docMk/>
          <pc:sldMk cId="2312092468" sldId="256"/>
        </pc:sldMkLst>
        <pc:spChg chg="mod">
          <ac:chgData name="Student - Goh Jet Wei" userId="S::goh_jetwei@mymail.sutd.edu.sg::ce36f722-2882-4080-bb4e-a62805f1ce6e" providerId="AD" clId="Web-{D52C1FB3-96CE-96A1-EB07-FC7C1C0FEB52}" dt="2023-09-21T18:30:18.372" v="30" actId="20577"/>
          <ac:spMkLst>
            <pc:docMk/>
            <pc:sldMk cId="2312092468" sldId="256"/>
            <ac:spMk id="24" creationId="{4AE40446-C29D-488D-8DD7-69E6FBAFA698}"/>
          </ac:spMkLst>
        </pc:spChg>
        <pc:spChg chg="mod">
          <ac:chgData name="Student - Goh Jet Wei" userId="S::goh_jetwei@mymail.sutd.edu.sg::ce36f722-2882-4080-bb4e-a62805f1ce6e" providerId="AD" clId="Web-{D52C1FB3-96CE-96A1-EB07-FC7C1C0FEB52}" dt="2023-09-21T18:41:54.950" v="569" actId="20577"/>
          <ac:spMkLst>
            <pc:docMk/>
            <pc:sldMk cId="2312092468" sldId="256"/>
            <ac:spMk id="25" creationId="{E90D6533-B264-49D3-908E-494EECA5837B}"/>
          </ac:spMkLst>
        </pc:spChg>
      </pc:sldChg>
    </pc:docChg>
  </pc:docChgLst>
</pc:chgInfo>
</file>

<file path=ppt/media/image1.gif>
</file>

<file path=ppt/media/image10.png>
</file>

<file path=ppt/media/image11.jpg>
</file>

<file path=ppt/media/image12.jpg>
</file>

<file path=ppt/media/image13.jpg>
</file>

<file path=ppt/media/image14.jpg>
</file>

<file path=ppt/media/image15.gif>
</file>

<file path=ppt/media/image16.png>
</file>

<file path=ppt/media/image17.gif>
</file>

<file path=ppt/media/image18.GIF>
</file>

<file path=ppt/media/image19.gif>
</file>

<file path=ppt/media/image2.png>
</file>

<file path=ppt/media/image20.gif>
</file>

<file path=ppt/media/image21.gif>
</file>

<file path=ppt/media/image3.jpg>
</file>

<file path=ppt/media/image4.png>
</file>

<file path=ppt/media/image5.png>
</file>

<file path=ppt/media/image6.pn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5FAC5-1099-3D9D-232F-A0E17000EFF3}"/>
              </a:ext>
            </a:extLst>
          </p:cNvPr>
          <p:cNvSpPr>
            <a:spLocks noGrp="1"/>
          </p:cNvSpPr>
          <p:nvPr>
            <p:ph type="ctrTitle"/>
          </p:nvPr>
        </p:nvSpPr>
        <p:spPr>
          <a:xfrm>
            <a:off x="1238250" y="1122363"/>
            <a:ext cx="7429500" cy="2387600"/>
          </a:xfrm>
        </p:spPr>
        <p:txBody>
          <a:bodyPr anchor="b"/>
          <a:lstStyle>
            <a:lvl1pPr algn="ctr">
              <a:defRPr sz="4875"/>
            </a:lvl1pPr>
          </a:lstStyle>
          <a:p>
            <a:r>
              <a:rPr lang="en-US"/>
              <a:t>Click to edit Master title style</a:t>
            </a:r>
            <a:endParaRPr lang="en-SG"/>
          </a:p>
        </p:txBody>
      </p:sp>
      <p:sp>
        <p:nvSpPr>
          <p:cNvPr id="3" name="Subtitle 2">
            <a:extLst>
              <a:ext uri="{FF2B5EF4-FFF2-40B4-BE49-F238E27FC236}">
                <a16:creationId xmlns:a16="http://schemas.microsoft.com/office/drawing/2014/main" id="{6CA3802A-F13F-DB3F-7246-F4DFF280267D}"/>
              </a:ext>
            </a:extLst>
          </p:cNvPr>
          <p:cNvSpPr>
            <a:spLocks noGrp="1"/>
          </p:cNvSpPr>
          <p:nvPr>
            <p:ph type="subTitle" idx="1"/>
          </p:nvPr>
        </p:nvSpPr>
        <p:spPr>
          <a:xfrm>
            <a:off x="1238250" y="3602038"/>
            <a:ext cx="7429500" cy="1655762"/>
          </a:xfrm>
        </p:spPr>
        <p:txBody>
          <a:bodyPr/>
          <a:lstStyle>
            <a:lvl1pPr marL="0" indent="0" algn="ctr">
              <a:buNone/>
              <a:defRPr sz="1950"/>
            </a:lvl1pPr>
            <a:lvl2pPr marL="371475" indent="0" algn="ctr">
              <a:buNone/>
              <a:defRPr sz="1625"/>
            </a:lvl2pPr>
            <a:lvl3pPr marL="742950" indent="0" algn="ctr">
              <a:buNone/>
              <a:defRPr sz="1463"/>
            </a:lvl3pPr>
            <a:lvl4pPr marL="1114425" indent="0" algn="ctr">
              <a:buNone/>
              <a:defRPr sz="1300"/>
            </a:lvl4pPr>
            <a:lvl5pPr marL="1485900" indent="0" algn="ctr">
              <a:buNone/>
              <a:defRPr sz="1300"/>
            </a:lvl5pPr>
            <a:lvl6pPr marL="1857375" indent="0" algn="ctr">
              <a:buNone/>
              <a:defRPr sz="1300"/>
            </a:lvl6pPr>
            <a:lvl7pPr marL="2228850" indent="0" algn="ctr">
              <a:buNone/>
              <a:defRPr sz="1300"/>
            </a:lvl7pPr>
            <a:lvl8pPr marL="2600325" indent="0" algn="ctr">
              <a:buNone/>
              <a:defRPr sz="1300"/>
            </a:lvl8pPr>
            <a:lvl9pPr marL="2971800" indent="0" algn="ctr">
              <a:buNone/>
              <a:defRPr sz="13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D9B2C6D1-A9E1-99D2-ED1E-F769A10BA8EC}"/>
              </a:ext>
            </a:extLst>
          </p:cNvPr>
          <p:cNvSpPr>
            <a:spLocks noGrp="1"/>
          </p:cNvSpPr>
          <p:nvPr>
            <p:ph type="dt" sz="half" idx="10"/>
          </p:nvPr>
        </p:nvSpPr>
        <p:spPr/>
        <p:txBody>
          <a:bodyPr/>
          <a:lstStyle/>
          <a:p>
            <a:fld id="{B61BEF0D-F0BB-DE4B-95CE-6DB70DBA9567}" type="datetimeFigureOut">
              <a:rPr lang="en-US" smtClean="0"/>
              <a:pPr/>
              <a:t>10/15/2023</a:t>
            </a:fld>
            <a:endParaRPr lang="en-US" dirty="0"/>
          </a:p>
        </p:txBody>
      </p:sp>
      <p:sp>
        <p:nvSpPr>
          <p:cNvPr id="5" name="Footer Placeholder 4">
            <a:extLst>
              <a:ext uri="{FF2B5EF4-FFF2-40B4-BE49-F238E27FC236}">
                <a16:creationId xmlns:a16="http://schemas.microsoft.com/office/drawing/2014/main" id="{DC0A84C7-507B-15C2-3741-57D151D16BB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EE2828-B1AB-5141-BB2B-50312D062DFC}"/>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70333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81DB8-67E1-D6FF-FC8C-F5678C43D53E}"/>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54891E70-1748-794A-BE61-6CA5EEF4770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1DB1FF94-FA1B-1930-752E-5EFA72BC5675}"/>
              </a:ext>
            </a:extLst>
          </p:cNvPr>
          <p:cNvSpPr>
            <a:spLocks noGrp="1"/>
          </p:cNvSpPr>
          <p:nvPr>
            <p:ph type="dt" sz="half" idx="10"/>
          </p:nvPr>
        </p:nvSpPr>
        <p:spPr/>
        <p:txBody>
          <a:bodyPr/>
          <a:lstStyle/>
          <a:p>
            <a:fld id="{70DDF080-5E8C-48AD-84E5-6C08B304C14E}" type="datetimeFigureOut">
              <a:rPr lang="en-US" smtClean="0"/>
              <a:t>10/15/2023</a:t>
            </a:fld>
            <a:endParaRPr lang="en-US" dirty="0"/>
          </a:p>
        </p:txBody>
      </p:sp>
      <p:sp>
        <p:nvSpPr>
          <p:cNvPr id="5" name="Footer Placeholder 4">
            <a:extLst>
              <a:ext uri="{FF2B5EF4-FFF2-40B4-BE49-F238E27FC236}">
                <a16:creationId xmlns:a16="http://schemas.microsoft.com/office/drawing/2014/main" id="{BC66B72D-97D3-A7BE-DEA1-0693A38A7C0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701066C-6517-8814-BEAA-6B92A7C94374}"/>
              </a:ext>
            </a:extLst>
          </p:cNvPr>
          <p:cNvSpPr>
            <a:spLocks noGrp="1"/>
          </p:cNvSpPr>
          <p:nvPr>
            <p:ph type="sldNum" sz="quarter" idx="12"/>
          </p:nvPr>
        </p:nvSpPr>
        <p:spPr/>
        <p:txBody>
          <a:bodyPr/>
          <a:lstStyle/>
          <a:p>
            <a:fld id="{47333891-D5E7-4C7B-BF1D-E855E53CB5A8}" type="slidenum">
              <a:rPr lang="en-US" smtClean="0"/>
              <a:t>‹#›</a:t>
            </a:fld>
            <a:endParaRPr lang="en-US" dirty="0"/>
          </a:p>
        </p:txBody>
      </p:sp>
    </p:spTree>
    <p:extLst>
      <p:ext uri="{BB962C8B-B14F-4D97-AF65-F5344CB8AC3E}">
        <p14:creationId xmlns:p14="http://schemas.microsoft.com/office/powerpoint/2010/main" val="3778096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682B60-E57A-53E8-CB9E-00550494C89B}"/>
              </a:ext>
            </a:extLst>
          </p:cNvPr>
          <p:cNvSpPr>
            <a:spLocks noGrp="1"/>
          </p:cNvSpPr>
          <p:nvPr>
            <p:ph type="title" orient="vert"/>
          </p:nvPr>
        </p:nvSpPr>
        <p:spPr>
          <a:xfrm>
            <a:off x="7088981" y="365125"/>
            <a:ext cx="2135981"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19B3A22F-8984-F0D3-A794-3A68DFAC3E75}"/>
              </a:ext>
            </a:extLst>
          </p:cNvPr>
          <p:cNvSpPr>
            <a:spLocks noGrp="1"/>
          </p:cNvSpPr>
          <p:nvPr>
            <p:ph type="body" orient="vert" idx="1"/>
          </p:nvPr>
        </p:nvSpPr>
        <p:spPr>
          <a:xfrm>
            <a:off x="681037" y="365125"/>
            <a:ext cx="6284119"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146383C8-2E9F-7BCD-D64E-E69761E84D7F}"/>
              </a:ext>
            </a:extLst>
          </p:cNvPr>
          <p:cNvSpPr>
            <a:spLocks noGrp="1"/>
          </p:cNvSpPr>
          <p:nvPr>
            <p:ph type="dt" sz="half" idx="10"/>
          </p:nvPr>
        </p:nvSpPr>
        <p:spPr/>
        <p:txBody>
          <a:bodyPr/>
          <a:lstStyle/>
          <a:p>
            <a:fld id="{B61BEF0D-F0BB-DE4B-95CE-6DB70DBA9567}" type="datetimeFigureOut">
              <a:rPr lang="en-US" smtClean="0"/>
              <a:pPr/>
              <a:t>10/15/2023</a:t>
            </a:fld>
            <a:endParaRPr lang="en-US" dirty="0"/>
          </a:p>
        </p:txBody>
      </p:sp>
      <p:sp>
        <p:nvSpPr>
          <p:cNvPr id="5" name="Footer Placeholder 4">
            <a:extLst>
              <a:ext uri="{FF2B5EF4-FFF2-40B4-BE49-F238E27FC236}">
                <a16:creationId xmlns:a16="http://schemas.microsoft.com/office/drawing/2014/main" id="{2B92B29B-E1B5-7C15-4004-07B569BA51E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72A9E4D-2341-7BC9-B1E4-AE63761989DF}"/>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057212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840281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39BC8-5500-E311-57C5-2A150EF9E82E}"/>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3749B24B-3DB6-C684-7C57-A7BAE4598CC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F1478F10-F2F3-99C0-14E2-621AB941DC96}"/>
              </a:ext>
            </a:extLst>
          </p:cNvPr>
          <p:cNvSpPr>
            <a:spLocks noGrp="1"/>
          </p:cNvSpPr>
          <p:nvPr>
            <p:ph type="dt" sz="half" idx="10"/>
          </p:nvPr>
        </p:nvSpPr>
        <p:spPr/>
        <p:txBody>
          <a:bodyPr/>
          <a:lstStyle/>
          <a:p>
            <a:fld id="{70DDF080-5E8C-48AD-84E5-6C08B304C14E}" type="datetimeFigureOut">
              <a:rPr lang="en-US" smtClean="0"/>
              <a:t>10/15/2023</a:t>
            </a:fld>
            <a:endParaRPr lang="en-US" dirty="0"/>
          </a:p>
        </p:txBody>
      </p:sp>
      <p:sp>
        <p:nvSpPr>
          <p:cNvPr id="5" name="Footer Placeholder 4">
            <a:extLst>
              <a:ext uri="{FF2B5EF4-FFF2-40B4-BE49-F238E27FC236}">
                <a16:creationId xmlns:a16="http://schemas.microsoft.com/office/drawing/2014/main" id="{BEE36E39-9A0F-AB6E-1892-D87D0D4C2F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4E6070-83C3-7BDD-D927-A857EE2CBDAD}"/>
              </a:ext>
            </a:extLst>
          </p:cNvPr>
          <p:cNvSpPr>
            <a:spLocks noGrp="1"/>
          </p:cNvSpPr>
          <p:nvPr>
            <p:ph type="sldNum" sz="quarter" idx="12"/>
          </p:nvPr>
        </p:nvSpPr>
        <p:spPr/>
        <p:txBody>
          <a:bodyPr/>
          <a:lstStyle/>
          <a:p>
            <a:fld id="{47333891-D5E7-4C7B-BF1D-E855E53CB5A8}" type="slidenum">
              <a:rPr lang="en-US" smtClean="0"/>
              <a:t>‹#›</a:t>
            </a:fld>
            <a:endParaRPr lang="en-US" dirty="0"/>
          </a:p>
        </p:txBody>
      </p:sp>
    </p:spTree>
    <p:extLst>
      <p:ext uri="{BB962C8B-B14F-4D97-AF65-F5344CB8AC3E}">
        <p14:creationId xmlns:p14="http://schemas.microsoft.com/office/powerpoint/2010/main" val="1108234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5F9DF-AC82-D783-781B-72702F47C488}"/>
              </a:ext>
            </a:extLst>
          </p:cNvPr>
          <p:cNvSpPr>
            <a:spLocks noGrp="1"/>
          </p:cNvSpPr>
          <p:nvPr>
            <p:ph type="title"/>
          </p:nvPr>
        </p:nvSpPr>
        <p:spPr>
          <a:xfrm>
            <a:off x="675878" y="1709739"/>
            <a:ext cx="8543925" cy="2852737"/>
          </a:xfrm>
        </p:spPr>
        <p:txBody>
          <a:bodyPr anchor="b"/>
          <a:lstStyle>
            <a:lvl1pPr>
              <a:defRPr sz="4875"/>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C0B2240D-C0A6-F39F-1393-976DF6BED3A7}"/>
              </a:ext>
            </a:extLst>
          </p:cNvPr>
          <p:cNvSpPr>
            <a:spLocks noGrp="1"/>
          </p:cNvSpPr>
          <p:nvPr>
            <p:ph type="body" idx="1"/>
          </p:nvPr>
        </p:nvSpPr>
        <p:spPr>
          <a:xfrm>
            <a:off x="675878" y="4589464"/>
            <a:ext cx="8543925" cy="1500187"/>
          </a:xfrm>
        </p:spPr>
        <p:txBody>
          <a:bodyPr/>
          <a:lstStyle>
            <a:lvl1pPr marL="0" indent="0">
              <a:buNone/>
              <a:defRPr sz="1950">
                <a:solidFill>
                  <a:schemeClr val="tx1">
                    <a:tint val="75000"/>
                  </a:schemeClr>
                </a:solidFill>
              </a:defRPr>
            </a:lvl1pPr>
            <a:lvl2pPr marL="371475" indent="0">
              <a:buNone/>
              <a:defRPr sz="1625">
                <a:solidFill>
                  <a:schemeClr val="tx1">
                    <a:tint val="75000"/>
                  </a:schemeClr>
                </a:solidFill>
              </a:defRPr>
            </a:lvl2pPr>
            <a:lvl3pPr marL="742950" indent="0">
              <a:buNone/>
              <a:defRPr sz="1463">
                <a:solidFill>
                  <a:schemeClr val="tx1">
                    <a:tint val="75000"/>
                  </a:schemeClr>
                </a:solidFill>
              </a:defRPr>
            </a:lvl3pPr>
            <a:lvl4pPr marL="1114425" indent="0">
              <a:buNone/>
              <a:defRPr sz="1300">
                <a:solidFill>
                  <a:schemeClr val="tx1">
                    <a:tint val="75000"/>
                  </a:schemeClr>
                </a:solidFill>
              </a:defRPr>
            </a:lvl4pPr>
            <a:lvl5pPr marL="1485900" indent="0">
              <a:buNone/>
              <a:defRPr sz="1300">
                <a:solidFill>
                  <a:schemeClr val="tx1">
                    <a:tint val="75000"/>
                  </a:schemeClr>
                </a:solidFill>
              </a:defRPr>
            </a:lvl5pPr>
            <a:lvl6pPr marL="1857375" indent="0">
              <a:buNone/>
              <a:defRPr sz="1300">
                <a:solidFill>
                  <a:schemeClr val="tx1">
                    <a:tint val="75000"/>
                  </a:schemeClr>
                </a:solidFill>
              </a:defRPr>
            </a:lvl6pPr>
            <a:lvl7pPr marL="2228850" indent="0">
              <a:buNone/>
              <a:defRPr sz="1300">
                <a:solidFill>
                  <a:schemeClr val="tx1">
                    <a:tint val="75000"/>
                  </a:schemeClr>
                </a:solidFill>
              </a:defRPr>
            </a:lvl7pPr>
            <a:lvl8pPr marL="2600325" indent="0">
              <a:buNone/>
              <a:defRPr sz="1300">
                <a:solidFill>
                  <a:schemeClr val="tx1">
                    <a:tint val="75000"/>
                  </a:schemeClr>
                </a:solidFill>
              </a:defRPr>
            </a:lvl8pPr>
            <a:lvl9pPr marL="2971800" indent="0">
              <a:buNone/>
              <a:defRPr sz="13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57B405-F46E-9D56-FEC3-C5A0E31A757B}"/>
              </a:ext>
            </a:extLst>
          </p:cNvPr>
          <p:cNvSpPr>
            <a:spLocks noGrp="1"/>
          </p:cNvSpPr>
          <p:nvPr>
            <p:ph type="dt" sz="half" idx="10"/>
          </p:nvPr>
        </p:nvSpPr>
        <p:spPr/>
        <p:txBody>
          <a:bodyPr/>
          <a:lstStyle/>
          <a:p>
            <a:fld id="{B61BEF0D-F0BB-DE4B-95CE-6DB70DBA9567}" type="datetimeFigureOut">
              <a:rPr lang="en-US" smtClean="0"/>
              <a:pPr/>
              <a:t>10/15/2023</a:t>
            </a:fld>
            <a:endParaRPr lang="en-US" dirty="0"/>
          </a:p>
        </p:txBody>
      </p:sp>
      <p:sp>
        <p:nvSpPr>
          <p:cNvPr id="5" name="Footer Placeholder 4">
            <a:extLst>
              <a:ext uri="{FF2B5EF4-FFF2-40B4-BE49-F238E27FC236}">
                <a16:creationId xmlns:a16="http://schemas.microsoft.com/office/drawing/2014/main" id="{059F27E1-D308-49BA-6388-CA432BFFA8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97E4C6F-6D13-AC26-B160-5F753EEBB9D3}"/>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464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B5957-D9D8-2D64-7ADC-FDC2FE291F68}"/>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EEC8D4F-1BFC-F6DD-ABDD-AD5425C6842E}"/>
              </a:ext>
            </a:extLst>
          </p:cNvPr>
          <p:cNvSpPr>
            <a:spLocks noGrp="1"/>
          </p:cNvSpPr>
          <p:nvPr>
            <p:ph sz="half" idx="1"/>
          </p:nvPr>
        </p:nvSpPr>
        <p:spPr>
          <a:xfrm>
            <a:off x="681038"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39A1B72A-87B5-8F41-6070-1B0D31146179}"/>
              </a:ext>
            </a:extLst>
          </p:cNvPr>
          <p:cNvSpPr>
            <a:spLocks noGrp="1"/>
          </p:cNvSpPr>
          <p:nvPr>
            <p:ph sz="half" idx="2"/>
          </p:nvPr>
        </p:nvSpPr>
        <p:spPr>
          <a:xfrm>
            <a:off x="5014913"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EC4CE46A-FCB8-C385-EF49-39339F6174D4}"/>
              </a:ext>
            </a:extLst>
          </p:cNvPr>
          <p:cNvSpPr>
            <a:spLocks noGrp="1"/>
          </p:cNvSpPr>
          <p:nvPr>
            <p:ph type="dt" sz="half" idx="10"/>
          </p:nvPr>
        </p:nvSpPr>
        <p:spPr/>
        <p:txBody>
          <a:bodyPr/>
          <a:lstStyle/>
          <a:p>
            <a:fld id="{B61BEF0D-F0BB-DE4B-95CE-6DB70DBA9567}" type="datetimeFigureOut">
              <a:rPr lang="en-US" smtClean="0"/>
              <a:pPr/>
              <a:t>10/15/2023</a:t>
            </a:fld>
            <a:endParaRPr lang="en-US" dirty="0"/>
          </a:p>
        </p:txBody>
      </p:sp>
      <p:sp>
        <p:nvSpPr>
          <p:cNvPr id="6" name="Footer Placeholder 5">
            <a:extLst>
              <a:ext uri="{FF2B5EF4-FFF2-40B4-BE49-F238E27FC236}">
                <a16:creationId xmlns:a16="http://schemas.microsoft.com/office/drawing/2014/main" id="{368005E8-7E00-3BAF-6599-82AA28EC967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75F4106-E306-B3DA-8F9F-A3D9CC22A110}"/>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6506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383B6-0185-FE30-2237-75B70B558793}"/>
              </a:ext>
            </a:extLst>
          </p:cNvPr>
          <p:cNvSpPr>
            <a:spLocks noGrp="1"/>
          </p:cNvSpPr>
          <p:nvPr>
            <p:ph type="title"/>
          </p:nvPr>
        </p:nvSpPr>
        <p:spPr>
          <a:xfrm>
            <a:off x="682328" y="365126"/>
            <a:ext cx="8543925"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E81481CD-024F-0A37-71C4-F7554F34BE10}"/>
              </a:ext>
            </a:extLst>
          </p:cNvPr>
          <p:cNvSpPr>
            <a:spLocks noGrp="1"/>
          </p:cNvSpPr>
          <p:nvPr>
            <p:ph type="body" idx="1"/>
          </p:nvPr>
        </p:nvSpPr>
        <p:spPr>
          <a:xfrm>
            <a:off x="682328" y="1681163"/>
            <a:ext cx="4190702" cy="823912"/>
          </a:xfrm>
        </p:spPr>
        <p:txBody>
          <a:bodyPr anchor="b"/>
          <a:lstStyle>
            <a:lvl1pPr marL="0" indent="0">
              <a:buNone/>
              <a:defRPr sz="1950" b="1"/>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lang="en-US"/>
              <a:t>Click to edit Master text styles</a:t>
            </a:r>
          </a:p>
        </p:txBody>
      </p:sp>
      <p:sp>
        <p:nvSpPr>
          <p:cNvPr id="4" name="Content Placeholder 3">
            <a:extLst>
              <a:ext uri="{FF2B5EF4-FFF2-40B4-BE49-F238E27FC236}">
                <a16:creationId xmlns:a16="http://schemas.microsoft.com/office/drawing/2014/main" id="{A78C76CA-47F0-FC6E-0967-5223601F34BD}"/>
              </a:ext>
            </a:extLst>
          </p:cNvPr>
          <p:cNvSpPr>
            <a:spLocks noGrp="1"/>
          </p:cNvSpPr>
          <p:nvPr>
            <p:ph sz="half" idx="2"/>
          </p:nvPr>
        </p:nvSpPr>
        <p:spPr>
          <a:xfrm>
            <a:off x="682328" y="2505075"/>
            <a:ext cx="41907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7B474D50-F374-B7B4-D124-C6A60E0E8D6B}"/>
              </a:ext>
            </a:extLst>
          </p:cNvPr>
          <p:cNvSpPr>
            <a:spLocks noGrp="1"/>
          </p:cNvSpPr>
          <p:nvPr>
            <p:ph type="body" sz="quarter" idx="3"/>
          </p:nvPr>
        </p:nvSpPr>
        <p:spPr>
          <a:xfrm>
            <a:off x="5014913" y="1681163"/>
            <a:ext cx="4211340" cy="823912"/>
          </a:xfrm>
        </p:spPr>
        <p:txBody>
          <a:bodyPr anchor="b"/>
          <a:lstStyle>
            <a:lvl1pPr marL="0" indent="0">
              <a:buNone/>
              <a:defRPr sz="1950" b="1"/>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lang="en-US"/>
              <a:t>Click to edit Master text styles</a:t>
            </a:r>
          </a:p>
        </p:txBody>
      </p:sp>
      <p:sp>
        <p:nvSpPr>
          <p:cNvPr id="6" name="Content Placeholder 5">
            <a:extLst>
              <a:ext uri="{FF2B5EF4-FFF2-40B4-BE49-F238E27FC236}">
                <a16:creationId xmlns:a16="http://schemas.microsoft.com/office/drawing/2014/main" id="{36B73A3E-4564-C221-F99B-3C0C307C69EF}"/>
              </a:ext>
            </a:extLst>
          </p:cNvPr>
          <p:cNvSpPr>
            <a:spLocks noGrp="1"/>
          </p:cNvSpPr>
          <p:nvPr>
            <p:ph sz="quarter" idx="4"/>
          </p:nvPr>
        </p:nvSpPr>
        <p:spPr>
          <a:xfrm>
            <a:off x="5014913" y="2505075"/>
            <a:ext cx="4211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8DD75142-13BF-9C8C-D182-E96043EECD97}"/>
              </a:ext>
            </a:extLst>
          </p:cNvPr>
          <p:cNvSpPr>
            <a:spLocks noGrp="1"/>
          </p:cNvSpPr>
          <p:nvPr>
            <p:ph type="dt" sz="half" idx="10"/>
          </p:nvPr>
        </p:nvSpPr>
        <p:spPr/>
        <p:txBody>
          <a:bodyPr/>
          <a:lstStyle/>
          <a:p>
            <a:fld id="{B61BEF0D-F0BB-DE4B-95CE-6DB70DBA9567}" type="datetimeFigureOut">
              <a:rPr lang="en-US" smtClean="0"/>
              <a:pPr/>
              <a:t>10/15/2023</a:t>
            </a:fld>
            <a:endParaRPr lang="en-US" dirty="0"/>
          </a:p>
        </p:txBody>
      </p:sp>
      <p:sp>
        <p:nvSpPr>
          <p:cNvPr id="8" name="Footer Placeholder 7">
            <a:extLst>
              <a:ext uri="{FF2B5EF4-FFF2-40B4-BE49-F238E27FC236}">
                <a16:creationId xmlns:a16="http://schemas.microsoft.com/office/drawing/2014/main" id="{880EB69E-6FBA-E31E-E768-D22B3C992E1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95741B4-ADE8-382E-900A-98DFC2719760}"/>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9650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6E101-B43F-9C6D-949C-B20E3414C73E}"/>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0B6A10F2-06D3-3950-277C-629C5B96314C}"/>
              </a:ext>
            </a:extLst>
          </p:cNvPr>
          <p:cNvSpPr>
            <a:spLocks noGrp="1"/>
          </p:cNvSpPr>
          <p:nvPr>
            <p:ph type="dt" sz="half" idx="10"/>
          </p:nvPr>
        </p:nvSpPr>
        <p:spPr/>
        <p:txBody>
          <a:bodyPr/>
          <a:lstStyle/>
          <a:p>
            <a:fld id="{B61BEF0D-F0BB-DE4B-95CE-6DB70DBA9567}" type="datetimeFigureOut">
              <a:rPr lang="en-US" smtClean="0"/>
              <a:pPr/>
              <a:t>10/15/2023</a:t>
            </a:fld>
            <a:endParaRPr lang="en-US" dirty="0"/>
          </a:p>
        </p:txBody>
      </p:sp>
      <p:sp>
        <p:nvSpPr>
          <p:cNvPr id="4" name="Footer Placeholder 3">
            <a:extLst>
              <a:ext uri="{FF2B5EF4-FFF2-40B4-BE49-F238E27FC236}">
                <a16:creationId xmlns:a16="http://schemas.microsoft.com/office/drawing/2014/main" id="{5DD42880-D73A-898C-47DB-EE320014B22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089251F-D343-CBAD-4A90-ED107388669B}"/>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453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2682D8-D4D6-7DF4-A41F-40A44590D2A3}"/>
              </a:ext>
            </a:extLst>
          </p:cNvPr>
          <p:cNvSpPr>
            <a:spLocks noGrp="1"/>
          </p:cNvSpPr>
          <p:nvPr>
            <p:ph type="dt" sz="half" idx="10"/>
          </p:nvPr>
        </p:nvSpPr>
        <p:spPr/>
        <p:txBody>
          <a:bodyPr/>
          <a:lstStyle/>
          <a:p>
            <a:fld id="{B61BEF0D-F0BB-DE4B-95CE-6DB70DBA9567}" type="datetimeFigureOut">
              <a:rPr lang="en-US" smtClean="0"/>
              <a:pPr/>
              <a:t>10/15/2023</a:t>
            </a:fld>
            <a:endParaRPr lang="en-US" dirty="0"/>
          </a:p>
        </p:txBody>
      </p:sp>
      <p:sp>
        <p:nvSpPr>
          <p:cNvPr id="3" name="Footer Placeholder 2">
            <a:extLst>
              <a:ext uri="{FF2B5EF4-FFF2-40B4-BE49-F238E27FC236}">
                <a16:creationId xmlns:a16="http://schemas.microsoft.com/office/drawing/2014/main" id="{F9EAAC6C-7ADE-6918-EED7-6BDE0E0FEB4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9BF5257-9408-BDC1-E337-EBC14046A0A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73789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B6306-0FAA-6B9A-8FE3-599B37522BD2}"/>
              </a:ext>
            </a:extLst>
          </p:cNvPr>
          <p:cNvSpPr>
            <a:spLocks noGrp="1"/>
          </p:cNvSpPr>
          <p:nvPr>
            <p:ph type="title"/>
          </p:nvPr>
        </p:nvSpPr>
        <p:spPr>
          <a:xfrm>
            <a:off x="682328" y="457200"/>
            <a:ext cx="3194943" cy="1600200"/>
          </a:xfrm>
        </p:spPr>
        <p:txBody>
          <a:bodyPr anchor="b"/>
          <a:lstStyle>
            <a:lvl1pPr>
              <a:defRPr sz="26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7918D578-26D2-6F49-35E4-25F2946D6EAD}"/>
              </a:ext>
            </a:extLst>
          </p:cNvPr>
          <p:cNvSpPr>
            <a:spLocks noGrp="1"/>
          </p:cNvSpPr>
          <p:nvPr>
            <p:ph idx="1"/>
          </p:nvPr>
        </p:nvSpPr>
        <p:spPr>
          <a:xfrm>
            <a:off x="4211340" y="987426"/>
            <a:ext cx="5014913" cy="4873625"/>
          </a:xfrm>
        </p:spPr>
        <p:txBody>
          <a:bodyPr/>
          <a:lstStyle>
            <a:lvl1pPr>
              <a:defRPr sz="2600"/>
            </a:lvl1pPr>
            <a:lvl2pPr>
              <a:defRPr sz="2275"/>
            </a:lvl2pPr>
            <a:lvl3pPr>
              <a:defRPr sz="1950"/>
            </a:lvl3pPr>
            <a:lvl4pPr>
              <a:defRPr sz="1625"/>
            </a:lvl4pPr>
            <a:lvl5pPr>
              <a:defRPr sz="1625"/>
            </a:lvl5pPr>
            <a:lvl6pPr>
              <a:defRPr sz="1625"/>
            </a:lvl6pPr>
            <a:lvl7pPr>
              <a:defRPr sz="1625"/>
            </a:lvl7pPr>
            <a:lvl8pPr>
              <a:defRPr sz="1625"/>
            </a:lvl8pPr>
            <a:lvl9pPr>
              <a:defRPr sz="16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46154C32-90E0-A4B3-2D72-786CD428857B}"/>
              </a:ext>
            </a:extLst>
          </p:cNvPr>
          <p:cNvSpPr>
            <a:spLocks noGrp="1"/>
          </p:cNvSpPr>
          <p:nvPr>
            <p:ph type="body" sz="half" idx="2"/>
          </p:nvPr>
        </p:nvSpPr>
        <p:spPr>
          <a:xfrm>
            <a:off x="682328" y="2057400"/>
            <a:ext cx="3194943" cy="3811588"/>
          </a:xfrm>
        </p:spPr>
        <p:txBody>
          <a:bodyPr/>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a:r>
              <a:rPr lang="en-US"/>
              <a:t>Click to edit Master text styles</a:t>
            </a:r>
          </a:p>
        </p:txBody>
      </p:sp>
      <p:sp>
        <p:nvSpPr>
          <p:cNvPr id="5" name="Date Placeholder 4">
            <a:extLst>
              <a:ext uri="{FF2B5EF4-FFF2-40B4-BE49-F238E27FC236}">
                <a16:creationId xmlns:a16="http://schemas.microsoft.com/office/drawing/2014/main" id="{56E6FBF4-BD85-8EC0-2010-284826BCC8CE}"/>
              </a:ext>
            </a:extLst>
          </p:cNvPr>
          <p:cNvSpPr>
            <a:spLocks noGrp="1"/>
          </p:cNvSpPr>
          <p:nvPr>
            <p:ph type="dt" sz="half" idx="10"/>
          </p:nvPr>
        </p:nvSpPr>
        <p:spPr/>
        <p:txBody>
          <a:bodyPr/>
          <a:lstStyle/>
          <a:p>
            <a:fld id="{70DDF080-5E8C-48AD-84E5-6C08B304C14E}" type="datetimeFigureOut">
              <a:rPr lang="en-US" smtClean="0"/>
              <a:t>10/15/2023</a:t>
            </a:fld>
            <a:endParaRPr lang="en-US" dirty="0"/>
          </a:p>
        </p:txBody>
      </p:sp>
      <p:sp>
        <p:nvSpPr>
          <p:cNvPr id="6" name="Footer Placeholder 5">
            <a:extLst>
              <a:ext uri="{FF2B5EF4-FFF2-40B4-BE49-F238E27FC236}">
                <a16:creationId xmlns:a16="http://schemas.microsoft.com/office/drawing/2014/main" id="{1DB0ED44-78A9-F961-717F-653BF13381E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A252CEE-B063-522A-0243-4F25C9C94FA8}"/>
              </a:ext>
            </a:extLst>
          </p:cNvPr>
          <p:cNvSpPr>
            <a:spLocks noGrp="1"/>
          </p:cNvSpPr>
          <p:nvPr>
            <p:ph type="sldNum" sz="quarter" idx="12"/>
          </p:nvPr>
        </p:nvSpPr>
        <p:spPr/>
        <p:txBody>
          <a:bodyPr/>
          <a:lstStyle/>
          <a:p>
            <a:fld id="{47333891-D5E7-4C7B-BF1D-E855E53CB5A8}" type="slidenum">
              <a:rPr lang="en-US" smtClean="0"/>
              <a:t>‹#›</a:t>
            </a:fld>
            <a:endParaRPr lang="en-US" dirty="0"/>
          </a:p>
        </p:txBody>
      </p:sp>
    </p:spTree>
    <p:extLst>
      <p:ext uri="{BB962C8B-B14F-4D97-AF65-F5344CB8AC3E}">
        <p14:creationId xmlns:p14="http://schemas.microsoft.com/office/powerpoint/2010/main" val="3719856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D0330-1370-E94C-1BFA-51843CBA98E1}"/>
              </a:ext>
            </a:extLst>
          </p:cNvPr>
          <p:cNvSpPr>
            <a:spLocks noGrp="1"/>
          </p:cNvSpPr>
          <p:nvPr>
            <p:ph type="title"/>
          </p:nvPr>
        </p:nvSpPr>
        <p:spPr>
          <a:xfrm>
            <a:off x="682328" y="457200"/>
            <a:ext cx="3194943" cy="1600200"/>
          </a:xfrm>
        </p:spPr>
        <p:txBody>
          <a:bodyPr anchor="b"/>
          <a:lstStyle>
            <a:lvl1pPr>
              <a:defRPr sz="26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17E5701B-FAE1-2B0D-43D6-E491B58364F9}"/>
              </a:ext>
            </a:extLst>
          </p:cNvPr>
          <p:cNvSpPr>
            <a:spLocks noGrp="1"/>
          </p:cNvSpPr>
          <p:nvPr>
            <p:ph type="pic" idx="1"/>
          </p:nvPr>
        </p:nvSpPr>
        <p:spPr>
          <a:xfrm>
            <a:off x="4211340" y="987426"/>
            <a:ext cx="5014913" cy="4873625"/>
          </a:xfrm>
        </p:spPr>
        <p:txBody>
          <a:bodyPr/>
          <a:lstStyle>
            <a:lvl1pPr marL="0" indent="0">
              <a:buNone/>
              <a:defRPr sz="2600"/>
            </a:lvl1pPr>
            <a:lvl2pPr marL="371475" indent="0">
              <a:buNone/>
              <a:defRPr sz="2275"/>
            </a:lvl2pPr>
            <a:lvl3pPr marL="742950" indent="0">
              <a:buNone/>
              <a:defRPr sz="1950"/>
            </a:lvl3pPr>
            <a:lvl4pPr marL="1114425" indent="0">
              <a:buNone/>
              <a:defRPr sz="1625"/>
            </a:lvl4pPr>
            <a:lvl5pPr marL="1485900" indent="0">
              <a:buNone/>
              <a:defRPr sz="1625"/>
            </a:lvl5pPr>
            <a:lvl6pPr marL="1857375" indent="0">
              <a:buNone/>
              <a:defRPr sz="1625"/>
            </a:lvl6pPr>
            <a:lvl7pPr marL="2228850" indent="0">
              <a:buNone/>
              <a:defRPr sz="1625"/>
            </a:lvl7pPr>
            <a:lvl8pPr marL="2600325" indent="0">
              <a:buNone/>
              <a:defRPr sz="1625"/>
            </a:lvl8pPr>
            <a:lvl9pPr marL="2971800" indent="0">
              <a:buNone/>
              <a:defRPr sz="1625"/>
            </a:lvl9pPr>
          </a:lstStyle>
          <a:p>
            <a:endParaRPr lang="en-SG"/>
          </a:p>
        </p:txBody>
      </p:sp>
      <p:sp>
        <p:nvSpPr>
          <p:cNvPr id="4" name="Text Placeholder 3">
            <a:extLst>
              <a:ext uri="{FF2B5EF4-FFF2-40B4-BE49-F238E27FC236}">
                <a16:creationId xmlns:a16="http://schemas.microsoft.com/office/drawing/2014/main" id="{49AF1BE7-B140-8BCE-8006-AD7EAA5A16C1}"/>
              </a:ext>
            </a:extLst>
          </p:cNvPr>
          <p:cNvSpPr>
            <a:spLocks noGrp="1"/>
          </p:cNvSpPr>
          <p:nvPr>
            <p:ph type="body" sz="half" idx="2"/>
          </p:nvPr>
        </p:nvSpPr>
        <p:spPr>
          <a:xfrm>
            <a:off x="682328" y="2057400"/>
            <a:ext cx="3194943" cy="3811588"/>
          </a:xfrm>
        </p:spPr>
        <p:txBody>
          <a:bodyPr/>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a:r>
              <a:rPr lang="en-US"/>
              <a:t>Click to edit Master text styles</a:t>
            </a:r>
          </a:p>
        </p:txBody>
      </p:sp>
      <p:sp>
        <p:nvSpPr>
          <p:cNvPr id="5" name="Date Placeholder 4">
            <a:extLst>
              <a:ext uri="{FF2B5EF4-FFF2-40B4-BE49-F238E27FC236}">
                <a16:creationId xmlns:a16="http://schemas.microsoft.com/office/drawing/2014/main" id="{3588D33F-AB39-3D60-8B49-98CB50D6F7B5}"/>
              </a:ext>
            </a:extLst>
          </p:cNvPr>
          <p:cNvSpPr>
            <a:spLocks noGrp="1"/>
          </p:cNvSpPr>
          <p:nvPr>
            <p:ph type="dt" sz="half" idx="10"/>
          </p:nvPr>
        </p:nvSpPr>
        <p:spPr/>
        <p:txBody>
          <a:bodyPr/>
          <a:lstStyle/>
          <a:p>
            <a:fld id="{B61BEF0D-F0BB-DE4B-95CE-6DB70DBA9567}" type="datetimeFigureOut">
              <a:rPr lang="en-US" smtClean="0"/>
              <a:pPr/>
              <a:t>10/15/2023</a:t>
            </a:fld>
            <a:endParaRPr lang="en-US" dirty="0"/>
          </a:p>
        </p:txBody>
      </p:sp>
      <p:sp>
        <p:nvSpPr>
          <p:cNvPr id="6" name="Footer Placeholder 5">
            <a:extLst>
              <a:ext uri="{FF2B5EF4-FFF2-40B4-BE49-F238E27FC236}">
                <a16:creationId xmlns:a16="http://schemas.microsoft.com/office/drawing/2014/main" id="{A522D18A-BF3E-819D-DD05-B98A9356379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DC53D2-B6F2-C3A6-E5BA-286F017C2956}"/>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4107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F972F3-5B3B-C280-A233-5399EF2B2A0A}"/>
              </a:ext>
            </a:extLst>
          </p:cNvPr>
          <p:cNvSpPr>
            <a:spLocks noGrp="1"/>
          </p:cNvSpPr>
          <p:nvPr>
            <p:ph type="title"/>
          </p:nvPr>
        </p:nvSpPr>
        <p:spPr>
          <a:xfrm>
            <a:off x="681038" y="365126"/>
            <a:ext cx="8543925"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35A2D3C1-B649-0D3A-12F1-DDCBDCFF5A6C}"/>
              </a:ext>
            </a:extLst>
          </p:cNvPr>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F5D75F12-3449-BACA-C926-2C7B4AE58506}"/>
              </a:ext>
            </a:extLst>
          </p:cNvPr>
          <p:cNvSpPr>
            <a:spLocks noGrp="1"/>
          </p:cNvSpPr>
          <p:nvPr>
            <p:ph type="dt" sz="half" idx="2"/>
          </p:nvPr>
        </p:nvSpPr>
        <p:spPr>
          <a:xfrm>
            <a:off x="681038" y="6356351"/>
            <a:ext cx="2228850" cy="365125"/>
          </a:xfrm>
          <a:prstGeom prst="rect">
            <a:avLst/>
          </a:prstGeom>
        </p:spPr>
        <p:txBody>
          <a:bodyPr vert="horz" lIns="91440" tIns="45720" rIns="91440" bIns="45720" rtlCol="0" anchor="ctr"/>
          <a:lstStyle>
            <a:lvl1pPr algn="l">
              <a:defRPr sz="975">
                <a:solidFill>
                  <a:schemeClr val="tx1">
                    <a:tint val="75000"/>
                  </a:schemeClr>
                </a:solidFill>
              </a:defRPr>
            </a:lvl1pPr>
          </a:lstStyle>
          <a:p>
            <a:fld id="{B61BEF0D-F0BB-DE4B-95CE-6DB70DBA9567}" type="datetimeFigureOut">
              <a:rPr lang="en-US" smtClean="0"/>
              <a:pPr/>
              <a:t>10/15/2023</a:t>
            </a:fld>
            <a:endParaRPr lang="en-US" dirty="0"/>
          </a:p>
        </p:txBody>
      </p:sp>
      <p:sp>
        <p:nvSpPr>
          <p:cNvPr id="5" name="Footer Placeholder 4">
            <a:extLst>
              <a:ext uri="{FF2B5EF4-FFF2-40B4-BE49-F238E27FC236}">
                <a16:creationId xmlns:a16="http://schemas.microsoft.com/office/drawing/2014/main" id="{1D027E7C-E662-1930-B3EF-086A8DE52B74}"/>
              </a:ext>
            </a:extLst>
          </p:cNvPr>
          <p:cNvSpPr>
            <a:spLocks noGrp="1"/>
          </p:cNvSpPr>
          <p:nvPr>
            <p:ph type="ftr" sz="quarter" idx="3"/>
          </p:nvPr>
        </p:nvSpPr>
        <p:spPr>
          <a:xfrm>
            <a:off x="3281363" y="6356351"/>
            <a:ext cx="3343275" cy="365125"/>
          </a:xfrm>
          <a:prstGeom prst="rect">
            <a:avLst/>
          </a:prstGeom>
        </p:spPr>
        <p:txBody>
          <a:bodyPr vert="horz" lIns="91440" tIns="45720" rIns="91440" bIns="45720" rtlCol="0" anchor="ctr"/>
          <a:lstStyle>
            <a:lvl1pPr algn="ctr">
              <a:defRPr sz="975">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24EEB0A-E168-F4CA-8EC0-CD49DB2E3A69}"/>
              </a:ext>
            </a:extLst>
          </p:cNvPr>
          <p:cNvSpPr>
            <a:spLocks noGrp="1"/>
          </p:cNvSpPr>
          <p:nvPr>
            <p:ph type="sldNum" sz="quarter" idx="4"/>
          </p:nvPr>
        </p:nvSpPr>
        <p:spPr>
          <a:xfrm>
            <a:off x="6996113" y="6356351"/>
            <a:ext cx="2228850" cy="365125"/>
          </a:xfrm>
          <a:prstGeom prst="rect">
            <a:avLst/>
          </a:prstGeom>
        </p:spPr>
        <p:txBody>
          <a:bodyPr vert="horz" lIns="91440" tIns="45720" rIns="91440" bIns="45720" rtlCol="0" anchor="ctr"/>
          <a:lstStyle>
            <a:lvl1pPr algn="r">
              <a:defRPr sz="975">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6202005"/>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Lst>
  <p:txStyles>
    <p:titleStyle>
      <a:lvl1pPr algn="l" defTabSz="742950" rtl="0" eaLnBrk="1" latinLnBrk="0" hangingPunct="1">
        <a:lnSpc>
          <a:spcPct val="90000"/>
        </a:lnSpc>
        <a:spcBef>
          <a:spcPct val="0"/>
        </a:spcBef>
        <a:buNone/>
        <a:defRPr sz="3575" kern="1200">
          <a:solidFill>
            <a:schemeClr val="tx1"/>
          </a:solidFill>
          <a:latin typeface="+mj-lt"/>
          <a:ea typeface="+mj-ea"/>
          <a:cs typeface="+mj-cs"/>
        </a:defRPr>
      </a:lvl1pPr>
    </p:titleStyle>
    <p:bodyStyle>
      <a:lvl1pPr marL="185738" indent="-185738" algn="l" defTabSz="742950" rtl="0" eaLnBrk="1" latinLnBrk="0" hangingPunct="1">
        <a:lnSpc>
          <a:spcPct val="90000"/>
        </a:lnSpc>
        <a:spcBef>
          <a:spcPts val="813"/>
        </a:spcBef>
        <a:buFont typeface="Arial" panose="020B0604020202020204" pitchFamily="34" charset="0"/>
        <a:buChar char="•"/>
        <a:defRPr sz="2275"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panose="020B0604020202020204" pitchFamily="34" charset="0"/>
        <a:buChar char="•"/>
        <a:defRPr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panose="020B0604020202020204" pitchFamily="34" charset="0"/>
        <a:buChar char="•"/>
        <a:defRPr sz="1625"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9pPr>
    </p:bodyStyle>
    <p:otherStyle>
      <a:defPPr>
        <a:defRPr lang="en-US"/>
      </a:defPPr>
      <a:lvl1pPr marL="0" algn="l" defTabSz="742950" rtl="0" eaLnBrk="1" latinLnBrk="0" hangingPunct="1">
        <a:defRPr sz="1463" kern="1200">
          <a:solidFill>
            <a:schemeClr val="tx1"/>
          </a:solidFill>
          <a:latin typeface="+mn-lt"/>
          <a:ea typeface="+mn-ea"/>
          <a:cs typeface="+mn-cs"/>
        </a:defRPr>
      </a:lvl1pPr>
      <a:lvl2pPr marL="371475" algn="l" defTabSz="742950" rtl="0" eaLnBrk="1" latinLnBrk="0" hangingPunct="1">
        <a:defRPr sz="1463" kern="1200">
          <a:solidFill>
            <a:schemeClr val="tx1"/>
          </a:solidFill>
          <a:latin typeface="+mn-lt"/>
          <a:ea typeface="+mn-ea"/>
          <a:cs typeface="+mn-cs"/>
        </a:defRPr>
      </a:lvl2pPr>
      <a:lvl3pPr marL="742950" algn="l" defTabSz="742950" rtl="0" eaLnBrk="1" latinLnBrk="0" hangingPunct="1">
        <a:defRPr sz="1463" kern="1200">
          <a:solidFill>
            <a:schemeClr val="tx1"/>
          </a:solidFill>
          <a:latin typeface="+mn-lt"/>
          <a:ea typeface="+mn-ea"/>
          <a:cs typeface="+mn-cs"/>
        </a:defRPr>
      </a:lvl3pPr>
      <a:lvl4pPr marL="1114425" algn="l" defTabSz="742950" rtl="0" eaLnBrk="1" latinLnBrk="0" hangingPunct="1">
        <a:defRPr sz="1463" kern="1200">
          <a:solidFill>
            <a:schemeClr val="tx1"/>
          </a:solidFill>
          <a:latin typeface="+mn-lt"/>
          <a:ea typeface="+mn-ea"/>
          <a:cs typeface="+mn-cs"/>
        </a:defRPr>
      </a:lvl4pPr>
      <a:lvl5pPr marL="1485900" algn="l" defTabSz="742950" rtl="0" eaLnBrk="1" latinLnBrk="0" hangingPunct="1">
        <a:defRPr sz="1463" kern="1200">
          <a:solidFill>
            <a:schemeClr val="tx1"/>
          </a:solidFill>
          <a:latin typeface="+mn-lt"/>
          <a:ea typeface="+mn-ea"/>
          <a:cs typeface="+mn-cs"/>
        </a:defRPr>
      </a:lvl5pPr>
      <a:lvl6pPr marL="1857375" algn="l" defTabSz="742950" rtl="0" eaLnBrk="1" latinLnBrk="0" hangingPunct="1">
        <a:defRPr sz="1463" kern="1200">
          <a:solidFill>
            <a:schemeClr val="tx1"/>
          </a:solidFill>
          <a:latin typeface="+mn-lt"/>
          <a:ea typeface="+mn-ea"/>
          <a:cs typeface="+mn-cs"/>
        </a:defRPr>
      </a:lvl6pPr>
      <a:lvl7pPr marL="2228850" algn="l" defTabSz="742950" rtl="0" eaLnBrk="1" latinLnBrk="0" hangingPunct="1">
        <a:defRPr sz="1463" kern="1200">
          <a:solidFill>
            <a:schemeClr val="tx1"/>
          </a:solidFill>
          <a:latin typeface="+mn-lt"/>
          <a:ea typeface="+mn-ea"/>
          <a:cs typeface="+mn-cs"/>
        </a:defRPr>
      </a:lvl7pPr>
      <a:lvl8pPr marL="2600325" algn="l" defTabSz="742950" rtl="0" eaLnBrk="1" latinLnBrk="0" hangingPunct="1">
        <a:defRPr sz="1463" kern="1200">
          <a:solidFill>
            <a:schemeClr val="tx1"/>
          </a:solidFill>
          <a:latin typeface="+mn-lt"/>
          <a:ea typeface="+mn-ea"/>
          <a:cs typeface="+mn-cs"/>
        </a:defRPr>
      </a:lvl8pPr>
      <a:lvl9pPr marL="2971800" algn="l" defTabSz="742950" rtl="0" eaLnBrk="1" latinLnBrk="0" hangingPunct="1">
        <a:defRPr sz="146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2.xml"/><Relationship Id="rId6" Type="http://schemas.openxmlformats.org/officeDocument/2006/relationships/hyperlink" Target="http://asd.courses.sutd.edu.sg/cdt/associative-modeling/3/" TargetMode="External"/><Relationship Id="rId5" Type="http://schemas.openxmlformats.org/officeDocument/2006/relationships/hyperlink" Target="https://www.youtube.com/watch?v=BwcCmKAmaVI"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12.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gif"/><Relationship Id="rId1" Type="http://schemas.openxmlformats.org/officeDocument/2006/relationships/slideLayout" Target="../slideLayouts/slideLayout12.xml"/><Relationship Id="rId4" Type="http://schemas.openxmlformats.org/officeDocument/2006/relationships/hyperlink" Target="https://www.youtube.com/watch?v=o6h8K4mPWa0"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7.gif"/><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image" Target="../media/image19.gif"/><Relationship Id="rId1" Type="http://schemas.openxmlformats.org/officeDocument/2006/relationships/slideLayout" Target="../slideLayouts/slideLayout12.xml"/><Relationship Id="rId4" Type="http://schemas.openxmlformats.org/officeDocument/2006/relationships/image" Target="../media/image21.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descr="A red and white doily on a black background&#10;&#10;Description automatically generated">
            <a:extLst>
              <a:ext uri="{FF2B5EF4-FFF2-40B4-BE49-F238E27FC236}">
                <a16:creationId xmlns:a16="http://schemas.microsoft.com/office/drawing/2014/main" id="{F4DADD94-659B-02AE-A65B-001CA2BB1093}"/>
              </a:ext>
            </a:extLst>
          </p:cNvPr>
          <p:cNvPicPr>
            <a:picLocks noChangeAspect="1"/>
          </p:cNvPicPr>
          <p:nvPr/>
        </p:nvPicPr>
        <p:blipFill rotWithShape="1">
          <a:blip r:embed="rId2">
            <a:extLst>
              <a:ext uri="{28A0092B-C50C-407E-A947-70E740481C1C}">
                <a14:useLocalDpi xmlns:a14="http://schemas.microsoft.com/office/drawing/2010/main" val="0"/>
              </a:ext>
            </a:extLst>
          </a:blip>
          <a:srcRect l="21370" t="-791" r="26715" b="791"/>
          <a:stretch/>
        </p:blipFill>
        <p:spPr>
          <a:xfrm>
            <a:off x="5297801" y="635370"/>
            <a:ext cx="4151002" cy="5930217"/>
          </a:xfrm>
          <a:prstGeom prst="rect">
            <a:avLst/>
          </a:prstGeom>
        </p:spPr>
      </p:pic>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9" name="TextBox 8">
            <a:extLst>
              <a:ext uri="{FF2B5EF4-FFF2-40B4-BE49-F238E27FC236}">
                <a16:creationId xmlns:a16="http://schemas.microsoft.com/office/drawing/2014/main" id="{4262F752-85C2-4F03-9855-473C62CBBB95}"/>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grpSp>
        <p:nvGrpSpPr>
          <p:cNvPr id="33" name="Group 32">
            <a:extLst>
              <a:ext uri="{FF2B5EF4-FFF2-40B4-BE49-F238E27FC236}">
                <a16:creationId xmlns:a16="http://schemas.microsoft.com/office/drawing/2014/main" id="{9110C60B-FBE2-43CF-96BE-F425647B81D6}"/>
              </a:ext>
            </a:extLst>
          </p:cNvPr>
          <p:cNvGrpSpPr/>
          <p:nvPr/>
        </p:nvGrpSpPr>
        <p:grpSpPr>
          <a:xfrm>
            <a:off x="297817" y="2542543"/>
            <a:ext cx="681990" cy="514181"/>
            <a:chOff x="297817" y="2542543"/>
            <a:chExt cx="681990" cy="514181"/>
          </a:xfrm>
        </p:grpSpPr>
        <p:sp>
          <p:nvSpPr>
            <p:cNvPr id="14" name="TextBox 13">
              <a:extLst>
                <a:ext uri="{FF2B5EF4-FFF2-40B4-BE49-F238E27FC236}">
                  <a16:creationId xmlns:a16="http://schemas.microsoft.com/office/drawing/2014/main" id="{FC09A035-FD98-486F-A752-9F5F6747053A}"/>
                </a:ext>
              </a:extLst>
            </p:cNvPr>
            <p:cNvSpPr txBox="1"/>
            <p:nvPr/>
          </p:nvSpPr>
          <p:spPr>
            <a:xfrm>
              <a:off x="297817"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Assignment</a:t>
              </a:r>
              <a:endParaRPr lang="en-SG" sz="700" dirty="0">
                <a:solidFill>
                  <a:srgbClr val="1CB857"/>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D069B560-AABE-4AC8-8B7D-5BC2C9161E49}"/>
                </a:ext>
              </a:extLst>
            </p:cNvPr>
            <p:cNvSpPr txBox="1"/>
            <p:nvPr/>
          </p:nvSpPr>
          <p:spPr>
            <a:xfrm>
              <a:off x="297817" y="2748947"/>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Generative</a:t>
              </a:r>
            </a:p>
            <a:p>
              <a:r>
                <a:rPr lang="en-US" sz="700" dirty="0">
                  <a:latin typeface="Arial" panose="020B0604020202020204" pitchFamily="34" charset="0"/>
                  <a:cs typeface="Arial" panose="020B0604020202020204" pitchFamily="34" charset="0"/>
                </a:rPr>
                <a:t>Design</a:t>
              </a:r>
              <a:endParaRPr lang="en-SG" sz="700" dirty="0">
                <a:latin typeface="Arial" panose="020B0604020202020204" pitchFamily="34" charset="0"/>
                <a:cs typeface="Arial" panose="020B0604020202020204" pitchFamily="34" charset="0"/>
              </a:endParaRPr>
            </a:p>
          </p:txBody>
        </p:sp>
      </p:grpSp>
      <p:grpSp>
        <p:nvGrpSpPr>
          <p:cNvPr id="34" name="Group 33">
            <a:extLst>
              <a:ext uri="{FF2B5EF4-FFF2-40B4-BE49-F238E27FC236}">
                <a16:creationId xmlns:a16="http://schemas.microsoft.com/office/drawing/2014/main" id="{C936C093-BCE6-42B9-A3E5-AE65D83672D9}"/>
              </a:ext>
            </a:extLst>
          </p:cNvPr>
          <p:cNvGrpSpPr/>
          <p:nvPr/>
        </p:nvGrpSpPr>
        <p:grpSpPr>
          <a:xfrm>
            <a:off x="1640206" y="2542543"/>
            <a:ext cx="681990" cy="514181"/>
            <a:chOff x="1640206" y="2542543"/>
            <a:chExt cx="681990" cy="514181"/>
          </a:xfrm>
        </p:grpSpPr>
        <p:sp>
          <p:nvSpPr>
            <p:cNvPr id="13" name="TextBox 12">
              <a:extLst>
                <a:ext uri="{FF2B5EF4-FFF2-40B4-BE49-F238E27FC236}">
                  <a16:creationId xmlns:a16="http://schemas.microsoft.com/office/drawing/2014/main" id="{DBBD251B-7304-4858-B1E3-01DB750C711E}"/>
                </a:ext>
              </a:extLst>
            </p:cNvPr>
            <p:cNvSpPr txBox="1"/>
            <p:nvPr/>
          </p:nvSpPr>
          <p:spPr>
            <a:xfrm>
              <a:off x="1640206"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Context</a:t>
              </a:r>
              <a:endParaRPr lang="en-SG" sz="700" dirty="0">
                <a:solidFill>
                  <a:srgbClr val="1CB857"/>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86B647C9-73B6-47F9-85D1-C0CA901DDADA}"/>
                </a:ext>
              </a:extLst>
            </p:cNvPr>
            <p:cNvSpPr txBox="1"/>
            <p:nvPr/>
          </p:nvSpPr>
          <p:spPr>
            <a:xfrm>
              <a:off x="1640206" y="2748947"/>
              <a:ext cx="681990" cy="30777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Freshmore</a:t>
              </a:r>
              <a:endParaRPr lang="en-US"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Term 1</a:t>
              </a:r>
              <a:endParaRPr lang="en-SG" sz="700" dirty="0">
                <a:latin typeface="Arial" panose="020B0604020202020204" pitchFamily="34" charset="0"/>
                <a:cs typeface="Arial" panose="020B0604020202020204" pitchFamily="34" charset="0"/>
              </a:endParaRPr>
            </a:p>
          </p:txBody>
        </p:sp>
      </p:grpSp>
      <p:grpSp>
        <p:nvGrpSpPr>
          <p:cNvPr id="35" name="Group 34">
            <a:extLst>
              <a:ext uri="{FF2B5EF4-FFF2-40B4-BE49-F238E27FC236}">
                <a16:creationId xmlns:a16="http://schemas.microsoft.com/office/drawing/2014/main" id="{B8605D8F-F3E8-4B11-838C-88F7CEDB9C4E}"/>
              </a:ext>
            </a:extLst>
          </p:cNvPr>
          <p:cNvGrpSpPr/>
          <p:nvPr/>
        </p:nvGrpSpPr>
        <p:grpSpPr>
          <a:xfrm>
            <a:off x="2677160" y="2542544"/>
            <a:ext cx="901700" cy="514179"/>
            <a:chOff x="2677160" y="2542544"/>
            <a:chExt cx="901700" cy="514179"/>
          </a:xfrm>
        </p:grpSpPr>
        <p:sp>
          <p:nvSpPr>
            <p:cNvPr id="12" name="TextBox 11">
              <a:extLst>
                <a:ext uri="{FF2B5EF4-FFF2-40B4-BE49-F238E27FC236}">
                  <a16:creationId xmlns:a16="http://schemas.microsoft.com/office/drawing/2014/main" id="{EAB6C843-44FA-4E05-AFFA-6AA1A29D56EB}"/>
                </a:ext>
              </a:extLst>
            </p:cNvPr>
            <p:cNvSpPr txBox="1"/>
            <p:nvPr/>
          </p:nvSpPr>
          <p:spPr>
            <a:xfrm>
              <a:off x="2677161" y="2542544"/>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Course</a:t>
              </a:r>
              <a:endParaRPr lang="en-SG" sz="700" dirty="0">
                <a:solidFill>
                  <a:srgbClr val="1CB857"/>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5CC03D81-F0F6-48BC-BC4E-EACC647816CC}"/>
                </a:ext>
              </a:extLst>
            </p:cNvPr>
            <p:cNvSpPr txBox="1"/>
            <p:nvPr/>
          </p:nvSpPr>
          <p:spPr>
            <a:xfrm>
              <a:off x="2677160" y="2748946"/>
              <a:ext cx="90170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Computational</a:t>
              </a:r>
            </a:p>
            <a:p>
              <a:r>
                <a:rPr lang="en-US" sz="700" dirty="0">
                  <a:latin typeface="Arial" panose="020B0604020202020204" pitchFamily="34" charset="0"/>
                  <a:cs typeface="Arial" panose="020B0604020202020204" pitchFamily="34" charset="0"/>
                </a:rPr>
                <a:t>Design Thinking</a:t>
              </a:r>
              <a:endParaRPr lang="en-SG" sz="700" dirty="0">
                <a:latin typeface="Arial" panose="020B0604020202020204" pitchFamily="34" charset="0"/>
                <a:cs typeface="Arial" panose="020B0604020202020204" pitchFamily="34" charset="0"/>
              </a:endParaRPr>
            </a:p>
          </p:txBody>
        </p:sp>
      </p:grpSp>
      <p:grpSp>
        <p:nvGrpSpPr>
          <p:cNvPr id="36" name="Group 35">
            <a:extLst>
              <a:ext uri="{FF2B5EF4-FFF2-40B4-BE49-F238E27FC236}">
                <a16:creationId xmlns:a16="http://schemas.microsoft.com/office/drawing/2014/main" id="{BBD29DE9-228F-4A4C-9829-A39EFB612737}"/>
              </a:ext>
            </a:extLst>
          </p:cNvPr>
          <p:cNvGrpSpPr/>
          <p:nvPr/>
        </p:nvGrpSpPr>
        <p:grpSpPr>
          <a:xfrm>
            <a:off x="3811902" y="2542545"/>
            <a:ext cx="913130" cy="406457"/>
            <a:chOff x="3681730" y="2542545"/>
            <a:chExt cx="913130" cy="406457"/>
          </a:xfrm>
        </p:grpSpPr>
        <p:sp>
          <p:nvSpPr>
            <p:cNvPr id="11" name="TextBox 10">
              <a:extLst>
                <a:ext uri="{FF2B5EF4-FFF2-40B4-BE49-F238E27FC236}">
                  <a16:creationId xmlns:a16="http://schemas.microsoft.com/office/drawing/2014/main" id="{164DB152-BE2D-4C28-99EB-218DCF655C68}"/>
                </a:ext>
              </a:extLst>
            </p:cNvPr>
            <p:cNvSpPr txBox="1"/>
            <p:nvPr/>
          </p:nvSpPr>
          <p:spPr>
            <a:xfrm>
              <a:off x="3681730" y="2542545"/>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Date</a:t>
              </a:r>
              <a:endParaRPr lang="en-SG" sz="700" dirty="0">
                <a:solidFill>
                  <a:srgbClr val="1CB857"/>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B8F6F72-B749-4696-A7F2-F574AB7BB21A}"/>
                </a:ext>
              </a:extLst>
            </p:cNvPr>
            <p:cNvSpPr txBox="1"/>
            <p:nvPr/>
          </p:nvSpPr>
          <p:spPr>
            <a:xfrm>
              <a:off x="3693160" y="2748947"/>
              <a:ext cx="901700" cy="20005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2023</a:t>
              </a:r>
              <a:endParaRPr lang="en-SG" sz="700" dirty="0">
                <a:latin typeface="Arial" panose="020B0604020202020204" pitchFamily="34" charset="0"/>
                <a:cs typeface="Arial" panose="020B0604020202020204" pitchFamily="34" charset="0"/>
              </a:endParaRPr>
            </a:p>
          </p:txBody>
        </p:sp>
      </p:grpSp>
      <p:grpSp>
        <p:nvGrpSpPr>
          <p:cNvPr id="30" name="Group 29">
            <a:extLst>
              <a:ext uri="{FF2B5EF4-FFF2-40B4-BE49-F238E27FC236}">
                <a16:creationId xmlns:a16="http://schemas.microsoft.com/office/drawing/2014/main" id="{E61EFD42-7C03-4D1D-BCB7-A46D64959991}"/>
              </a:ext>
            </a:extLst>
          </p:cNvPr>
          <p:cNvGrpSpPr/>
          <p:nvPr/>
        </p:nvGrpSpPr>
        <p:grpSpPr>
          <a:xfrm>
            <a:off x="1640209" y="3279063"/>
            <a:ext cx="2967992" cy="3286524"/>
            <a:chOff x="1640209" y="3279063"/>
            <a:chExt cx="2967992" cy="3286524"/>
          </a:xfrm>
        </p:grpSpPr>
        <p:sp>
          <p:nvSpPr>
            <p:cNvPr id="24" name="TextBox 23">
              <a:extLst>
                <a:ext uri="{FF2B5EF4-FFF2-40B4-BE49-F238E27FC236}">
                  <a16:creationId xmlns:a16="http://schemas.microsoft.com/office/drawing/2014/main" id="{4AE40446-C29D-488D-8DD7-69E6FBAFA698}"/>
                </a:ext>
              </a:extLst>
            </p:cNvPr>
            <p:cNvSpPr txBox="1"/>
            <p:nvPr/>
          </p:nvSpPr>
          <p:spPr>
            <a:xfrm>
              <a:off x="1640209" y="3279063"/>
              <a:ext cx="2967991" cy="215444"/>
            </a:xfrm>
            <a:prstGeom prst="rect">
              <a:avLst/>
            </a:prstGeom>
            <a:noFill/>
          </p:spPr>
          <p:txBody>
            <a:bodyPr wrap="square" lIns="91440" tIns="45720" rIns="91440" bIns="45720" rtlCol="0" anchor="t">
              <a:spAutoFit/>
            </a:bodyPr>
            <a:lstStyle/>
            <a:p>
              <a:r>
                <a:rPr lang="en-US" sz="800" b="1" dirty="0">
                  <a:solidFill>
                    <a:srgbClr val="B31261"/>
                  </a:solidFill>
                  <a:latin typeface="Consolas"/>
                </a:rPr>
                <a:t>&lt;Overview Description&gt;</a:t>
              </a:r>
            </a:p>
          </p:txBody>
        </p:sp>
        <p:sp>
          <p:nvSpPr>
            <p:cNvPr id="25" name="Rectangle 24">
              <a:extLst>
                <a:ext uri="{FF2B5EF4-FFF2-40B4-BE49-F238E27FC236}">
                  <a16:creationId xmlns:a16="http://schemas.microsoft.com/office/drawing/2014/main" id="{E90D6533-B264-49D3-908E-494EECA5837B}"/>
                </a:ext>
              </a:extLst>
            </p:cNvPr>
            <p:cNvSpPr/>
            <p:nvPr/>
          </p:nvSpPr>
          <p:spPr>
            <a:xfrm>
              <a:off x="1640210" y="3394714"/>
              <a:ext cx="2967991" cy="31708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r>
                <a:rPr lang="en-US" sz="800" dirty="0">
                  <a:solidFill>
                    <a:srgbClr val="B31261"/>
                  </a:solidFill>
                  <a:latin typeface="Consolas"/>
                </a:rPr>
                <a:t>The design of the ‘Abstract Spiral Tower' is a multi-layered circle-spiral 3D model.</a:t>
              </a:r>
            </a:p>
            <a:p>
              <a:endParaRPr lang="en-US" sz="800" dirty="0">
                <a:solidFill>
                  <a:srgbClr val="B31261"/>
                </a:solidFill>
                <a:latin typeface="Consolas"/>
              </a:endParaRPr>
            </a:p>
            <a:p>
              <a:r>
                <a:rPr lang="en-US" sz="800" dirty="0">
                  <a:solidFill>
                    <a:srgbClr val="B31261"/>
                  </a:solidFill>
                  <a:latin typeface="Consolas"/>
                </a:rPr>
                <a:t>The idea started from rotational symmetry art, where a pattern is created, and then rotated about a central pivot for 360 degrees to create a circular symmetrical art (an example of such art is the pattern of snowflakes). In this design, that pattern is a spiral.</a:t>
              </a:r>
            </a:p>
            <a:p>
              <a:endParaRPr lang="en-US" sz="800" dirty="0">
                <a:solidFill>
                  <a:srgbClr val="B31261"/>
                </a:solidFill>
                <a:latin typeface="Consolas"/>
              </a:endParaRPr>
            </a:p>
            <a:p>
              <a:r>
                <a:rPr lang="en-US" sz="800" dirty="0">
                  <a:solidFill>
                    <a:srgbClr val="B31261"/>
                  </a:solidFill>
                  <a:latin typeface="Consolas"/>
                </a:rPr>
                <a:t>The building process involves creating a circle of multiple points, then creating a separate functions workflow that creates the spiral model, then placing the spiral pattern on each of these points of the circle to create a circle-spiral model, and lastly, duplicating this circle-spiral model multiple times, with varying radius, height and </a:t>
              </a:r>
              <a:r>
                <a:rPr lang="en-US" sz="800" dirty="0" err="1">
                  <a:solidFill>
                    <a:srgbClr val="B31261"/>
                  </a:solidFill>
                  <a:latin typeface="Consolas"/>
                </a:rPr>
                <a:t>colour</a:t>
              </a:r>
              <a:r>
                <a:rPr lang="en-US" sz="800" dirty="0">
                  <a:solidFill>
                    <a:srgbClr val="B31261"/>
                  </a:solidFill>
                  <a:latin typeface="Consolas"/>
                </a:rPr>
                <a:t> to create the final ‘Abstract Spiral Tower’ 3D model.</a:t>
              </a:r>
            </a:p>
            <a:p>
              <a:endParaRPr lang="en-US" sz="800" dirty="0">
                <a:solidFill>
                  <a:srgbClr val="B31261"/>
                </a:solidFill>
                <a:latin typeface="Consolas"/>
              </a:endParaRPr>
            </a:p>
            <a:p>
              <a:r>
                <a:rPr lang="en-US" sz="800" dirty="0">
                  <a:solidFill>
                    <a:srgbClr val="B31261"/>
                  </a:solidFill>
                  <a:latin typeface="Consolas"/>
                </a:rPr>
                <a:t>A key challenge was to adapt the spiral pattern geometry onto each point on the circle to create the final product, which I managed to overcome using the 'Vector 2Pt' and 'Move' commands in Grasshopper to shift the spiral pattern into each individual points of the circle.</a:t>
              </a:r>
            </a:p>
          </p:txBody>
        </p:sp>
      </p:grpSp>
      <p:sp>
        <p:nvSpPr>
          <p:cNvPr id="28" name="TextBox 27">
            <a:extLst>
              <a:ext uri="{FF2B5EF4-FFF2-40B4-BE49-F238E27FC236}">
                <a16:creationId xmlns:a16="http://schemas.microsoft.com/office/drawing/2014/main" id="{F65F1D03-BCF8-4F9D-A32D-3A629A08BDC3}"/>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0A290914-78CA-407F-981D-11783931DAD9}"/>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12092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79A49A7-4431-A325-97AE-F9212B2213B5}"/>
              </a:ext>
            </a:extLst>
          </p:cNvPr>
          <p:cNvPicPr>
            <a:picLocks noChangeAspect="1"/>
          </p:cNvPicPr>
          <p:nvPr/>
        </p:nvPicPr>
        <p:blipFill>
          <a:blip r:embed="rId2"/>
          <a:stretch>
            <a:fillRect/>
          </a:stretch>
        </p:blipFill>
        <p:spPr>
          <a:xfrm>
            <a:off x="5276283" y="5137393"/>
            <a:ext cx="4193130" cy="1437371"/>
          </a:xfrm>
          <a:prstGeom prst="rect">
            <a:avLst/>
          </a:prstGeom>
        </p:spPr>
      </p:pic>
      <p:pic>
        <p:nvPicPr>
          <p:cNvPr id="12" name="Picture 11" descr="A computer generated image of a tower">
            <a:extLst>
              <a:ext uri="{FF2B5EF4-FFF2-40B4-BE49-F238E27FC236}">
                <a16:creationId xmlns:a16="http://schemas.microsoft.com/office/drawing/2014/main" id="{163E9DB5-1DC4-395A-0C08-8B320882A4A5}"/>
              </a:ext>
            </a:extLst>
          </p:cNvPr>
          <p:cNvPicPr>
            <a:picLocks noChangeAspect="1"/>
          </p:cNvPicPr>
          <p:nvPr/>
        </p:nvPicPr>
        <p:blipFill rotWithShape="1">
          <a:blip r:embed="rId3">
            <a:extLst>
              <a:ext uri="{28A0092B-C50C-407E-A947-70E740481C1C}">
                <a14:useLocalDpi xmlns:a14="http://schemas.microsoft.com/office/drawing/2010/main" val="0"/>
              </a:ext>
            </a:extLst>
          </a:blip>
          <a:srcRect l="19559" t="303" r="10463" b="-303"/>
          <a:stretch/>
        </p:blipFill>
        <p:spPr>
          <a:xfrm>
            <a:off x="5297351" y="629967"/>
            <a:ext cx="4172062" cy="2941602"/>
          </a:xfrm>
          <a:prstGeom prst="rect">
            <a:avLst/>
          </a:prstGeom>
        </p:spPr>
      </p:pic>
      <p:pic>
        <p:nvPicPr>
          <p:cNvPr id="7" name="Picture 6">
            <a:extLst>
              <a:ext uri="{FF2B5EF4-FFF2-40B4-BE49-F238E27FC236}">
                <a16:creationId xmlns:a16="http://schemas.microsoft.com/office/drawing/2014/main" id="{C42788E0-9DEE-8BDE-6AE4-C86857A18004}"/>
              </a:ext>
            </a:extLst>
          </p:cNvPr>
          <p:cNvPicPr>
            <a:picLocks noChangeAspect="1"/>
          </p:cNvPicPr>
          <p:nvPr/>
        </p:nvPicPr>
        <p:blipFill>
          <a:blip r:embed="rId4"/>
          <a:stretch>
            <a:fillRect/>
          </a:stretch>
        </p:blipFill>
        <p:spPr>
          <a:xfrm>
            <a:off x="5297351" y="3656465"/>
            <a:ext cx="4150994" cy="1400089"/>
          </a:xfrm>
          <a:prstGeom prst="rect">
            <a:avLst/>
          </a:prstGeom>
        </p:spPr>
      </p:pic>
      <p:sp>
        <p:nvSpPr>
          <p:cNvPr id="35" name="Rectangle 34">
            <a:extLst>
              <a:ext uri="{FF2B5EF4-FFF2-40B4-BE49-F238E27FC236}">
                <a16:creationId xmlns:a16="http://schemas.microsoft.com/office/drawing/2014/main" id="{B3AC8FD1-AC2B-FDA6-F89E-40CDF07E4943}"/>
              </a:ext>
            </a:extLst>
          </p:cNvPr>
          <p:cNvSpPr/>
          <p:nvPr/>
        </p:nvSpPr>
        <p:spPr>
          <a:xfrm>
            <a:off x="1726175" y="3644506"/>
            <a:ext cx="2881877" cy="2897264"/>
          </a:xfrm>
          <a:prstGeom prst="rect">
            <a:avLst/>
          </a:prstGeom>
          <a:solidFill>
            <a:srgbClr val="BEBEBE"/>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
        <p:nvSpPr>
          <p:cNvPr id="2" name="TextBox 1">
            <a:extLst>
              <a:ext uri="{FF2B5EF4-FFF2-40B4-BE49-F238E27FC236}">
                <a16:creationId xmlns:a16="http://schemas.microsoft.com/office/drawing/2014/main" id="{DA1655BF-7618-F920-B167-2C2A155A734D}"/>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3" name="TextBox 2">
            <a:extLst>
              <a:ext uri="{FF2B5EF4-FFF2-40B4-BE49-F238E27FC236}">
                <a16:creationId xmlns:a16="http://schemas.microsoft.com/office/drawing/2014/main" id="{B0954788-5FF3-D75F-BC07-3BCC0A821C04}"/>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4" name="TextBox 3">
            <a:extLst>
              <a:ext uri="{FF2B5EF4-FFF2-40B4-BE49-F238E27FC236}">
                <a16:creationId xmlns:a16="http://schemas.microsoft.com/office/drawing/2014/main" id="{115AE681-40C4-343C-8210-6FDEC784BF3E}"/>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56972F3-8EC6-40C1-A610-23D32E32353B}"/>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1EA142FF-AEF8-508D-5306-CD5060B3312B}"/>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&lt;Building Process Part 1&gt;</a:t>
            </a:r>
          </a:p>
          <a:p>
            <a:r>
              <a:rPr lang="en-US" sz="800" dirty="0">
                <a:solidFill>
                  <a:srgbClr val="B31261"/>
                </a:solidFill>
                <a:latin typeface="Consolas" panose="020B0609020204030204" pitchFamily="49" charset="0"/>
              </a:rPr>
              <a:t>Step 1 of building the 3D model is by creating multiple points in a circle. The idea was inspired from the SUTD Computational Thinking and Design, Associative Modelling, Generalized Circles, ASD course notes. (see picture 01 for the model and picture 03 for the Grasshopper code).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Step 2 of building the 3D model is by creating the spiral model. The idea was inspired from the </a:t>
            </a:r>
            <a:r>
              <a:rPr lang="en-US" sz="800" dirty="0" err="1">
                <a:solidFill>
                  <a:srgbClr val="B31261"/>
                </a:solidFill>
                <a:latin typeface="Consolas" panose="020B0609020204030204" pitchFamily="49" charset="0"/>
              </a:rPr>
              <a:t>Youtube</a:t>
            </a:r>
            <a:r>
              <a:rPr lang="en-US" sz="800" dirty="0">
                <a:solidFill>
                  <a:srgbClr val="B31261"/>
                </a:solidFill>
                <a:latin typeface="Consolas" panose="020B0609020204030204" pitchFamily="49" charset="0"/>
              </a:rPr>
              <a:t> channel ‘How to Rhino’ video on ‘Grasshopper Tutorial | Spiral Surfaces’. (see picture 02 for the model and picture 04 for the Grasshopper code)</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2 separate groups of Grasshopper code, one which creates the circle of points (see picture 03), and the other which creates the spiral model (see picture 04), will later be combined and grouped together in step 3 of the building process in the next slide via the ‘Vector 2Pt’ and ‘Move’ functions in Grasshopper.</a:t>
            </a:r>
          </a:p>
          <a:p>
            <a:endParaRPr lang="en-US" sz="800" dirty="0">
              <a:solidFill>
                <a:srgbClr val="B31261"/>
              </a:solidFill>
              <a:latin typeface="Consolas" panose="020B0609020204030204" pitchFamily="49" charset="0"/>
            </a:endParaRPr>
          </a:p>
        </p:txBody>
      </p:sp>
      <p:grpSp>
        <p:nvGrpSpPr>
          <p:cNvPr id="16" name="Group 15">
            <a:extLst>
              <a:ext uri="{FF2B5EF4-FFF2-40B4-BE49-F238E27FC236}">
                <a16:creationId xmlns:a16="http://schemas.microsoft.com/office/drawing/2014/main" id="{CDE822FF-BC25-33A1-DDF2-26BD4E1FBC6A}"/>
              </a:ext>
            </a:extLst>
          </p:cNvPr>
          <p:cNvGrpSpPr/>
          <p:nvPr/>
        </p:nvGrpSpPr>
        <p:grpSpPr>
          <a:xfrm>
            <a:off x="297816" y="580397"/>
            <a:ext cx="937273" cy="2914838"/>
            <a:chOff x="297816" y="580397"/>
            <a:chExt cx="937273" cy="2914838"/>
          </a:xfrm>
        </p:grpSpPr>
        <p:sp>
          <p:nvSpPr>
            <p:cNvPr id="17" name="TextBox 16">
              <a:extLst>
                <a:ext uri="{FF2B5EF4-FFF2-40B4-BE49-F238E27FC236}">
                  <a16:creationId xmlns:a16="http://schemas.microsoft.com/office/drawing/2014/main" id="{D1489F8F-792B-4029-7530-CA66196A0FD5}"/>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C7CD15DB-9884-4282-D01B-A6FA23E4DBB3}"/>
                </a:ext>
              </a:extLst>
            </p:cNvPr>
            <p:cNvSpPr txBox="1"/>
            <p:nvPr/>
          </p:nvSpPr>
          <p:spPr>
            <a:xfrm>
              <a:off x="297816" y="786801"/>
              <a:ext cx="937273" cy="2708434"/>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How to Rhino. “Grasshopper Tutorial | Spiral Surfaces” YouTube video. </a:t>
              </a:r>
              <a:r>
                <a:rPr lang="en-SG" sz="800" b="0" i="0" dirty="0">
                  <a:solidFill>
                    <a:srgbClr val="0F0F0F"/>
                  </a:solidFill>
                  <a:effectLst/>
                  <a:latin typeface="Roboto" panose="020F0502020204030204" pitchFamily="2" charset="0"/>
                </a:rPr>
                <a:t> Jul 23, 2020</a:t>
              </a:r>
              <a:r>
                <a:rPr lang="en-SG" sz="800" dirty="0">
                  <a:solidFill>
                    <a:srgbClr val="0F0F0F"/>
                  </a:solidFill>
                  <a:latin typeface="Roboto" panose="020F0502020204030204" pitchFamily="2" charset="0"/>
                </a:rPr>
                <a:t> </a:t>
              </a:r>
              <a:r>
                <a:rPr lang="en-US" sz="700" dirty="0">
                  <a:latin typeface="Arial" panose="020B0604020202020204" pitchFamily="34" charset="0"/>
                  <a:cs typeface="Arial" panose="020B0604020202020204" pitchFamily="34" charset="0"/>
                  <a:hlinkClick r:id="rId5"/>
                </a:rPr>
                <a:t>https://www.youtube.com/watch?v=BwcCmKAmaVI</a:t>
              </a:r>
              <a:endParaRPr lang="en-US" sz="700" dirty="0">
                <a:latin typeface="Arial" panose="020B0604020202020204" pitchFamily="34" charset="0"/>
                <a:cs typeface="Arial" panose="020B0604020202020204" pitchFamily="34" charset="0"/>
              </a:endParaRPr>
            </a:p>
            <a:p>
              <a:endParaRPr lang="en-US"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SUTD. “Computational Thinking and Design, Associative Modelling,  Generalized Circles” ASD course notes. 2020 </a:t>
              </a:r>
              <a:r>
                <a:rPr lang="en-SG" sz="700" dirty="0">
                  <a:latin typeface="Arial" panose="020B0604020202020204" pitchFamily="34" charset="0"/>
                  <a:cs typeface="Arial" panose="020B0604020202020204" pitchFamily="34" charset="0"/>
                  <a:hlinkClick r:id="rId6"/>
                </a:rPr>
                <a:t>http://asd.courses.sutd.edu.sg/cdt/associative-modeling/3/</a:t>
              </a:r>
              <a:endParaRPr lang="en-SG" sz="700" dirty="0">
                <a:latin typeface="Arial" panose="020B0604020202020204" pitchFamily="34" charset="0"/>
                <a:cs typeface="Arial" panose="020B0604020202020204" pitchFamily="34" charset="0"/>
              </a:endParaRPr>
            </a:p>
          </p:txBody>
        </p:sp>
      </p:grpSp>
      <p:sp>
        <p:nvSpPr>
          <p:cNvPr id="22" name="Rectangle 21">
            <a:extLst>
              <a:ext uri="{FF2B5EF4-FFF2-40B4-BE49-F238E27FC236}">
                <a16:creationId xmlns:a16="http://schemas.microsoft.com/office/drawing/2014/main" id="{F443CE7E-4724-CE2B-09B6-640E9BE7355C}"/>
              </a:ext>
            </a:extLst>
          </p:cNvPr>
          <p:cNvSpPr/>
          <p:nvPr/>
        </p:nvSpPr>
        <p:spPr>
          <a:xfrm>
            <a:off x="5287188" y="639527"/>
            <a:ext cx="4161604" cy="29218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23" name="Rectangle 22">
            <a:extLst>
              <a:ext uri="{FF2B5EF4-FFF2-40B4-BE49-F238E27FC236}">
                <a16:creationId xmlns:a16="http://schemas.microsoft.com/office/drawing/2014/main" id="{54931928-8D9F-7AA6-8140-C82977F29051}"/>
              </a:ext>
            </a:extLst>
          </p:cNvPr>
          <p:cNvSpPr/>
          <p:nvPr/>
        </p:nvSpPr>
        <p:spPr>
          <a:xfrm>
            <a:off x="5297650" y="3656466"/>
            <a:ext cx="4150995" cy="139116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sp>
        <p:nvSpPr>
          <p:cNvPr id="24" name="Rectangle 23">
            <a:extLst>
              <a:ext uri="{FF2B5EF4-FFF2-40B4-BE49-F238E27FC236}">
                <a16:creationId xmlns:a16="http://schemas.microsoft.com/office/drawing/2014/main" id="{966D6F54-EB72-8209-4BA5-934E9091A8DB}"/>
              </a:ext>
            </a:extLst>
          </p:cNvPr>
          <p:cNvSpPr/>
          <p:nvPr/>
        </p:nvSpPr>
        <p:spPr>
          <a:xfrm>
            <a:off x="5287195" y="5145922"/>
            <a:ext cx="4172062" cy="142884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grpSp>
        <p:nvGrpSpPr>
          <p:cNvPr id="25" name="Group 24">
            <a:extLst>
              <a:ext uri="{FF2B5EF4-FFF2-40B4-BE49-F238E27FC236}">
                <a16:creationId xmlns:a16="http://schemas.microsoft.com/office/drawing/2014/main" id="{7D620758-05BB-DCE4-F228-0F42ADC0C14A}"/>
              </a:ext>
            </a:extLst>
          </p:cNvPr>
          <p:cNvGrpSpPr/>
          <p:nvPr/>
        </p:nvGrpSpPr>
        <p:grpSpPr>
          <a:xfrm>
            <a:off x="297817" y="4889187"/>
            <a:ext cx="1038224" cy="1375955"/>
            <a:chOff x="297817" y="4663443"/>
            <a:chExt cx="1038224" cy="1375955"/>
          </a:xfrm>
        </p:grpSpPr>
        <p:sp>
          <p:nvSpPr>
            <p:cNvPr id="26" name="TextBox 25">
              <a:extLst>
                <a:ext uri="{FF2B5EF4-FFF2-40B4-BE49-F238E27FC236}">
                  <a16:creationId xmlns:a16="http://schemas.microsoft.com/office/drawing/2014/main" id="{18C72297-C79D-1FB6-E2D0-DD98379403C2}"/>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632CB6CE-EF4F-7D4E-9137-FE94C7EA7067}"/>
                </a:ext>
              </a:extLst>
            </p:cNvPr>
            <p:cNvSpPr txBox="1"/>
            <p:nvPr/>
          </p:nvSpPr>
          <p:spPr>
            <a:xfrm>
              <a:off x="297817" y="4869847"/>
              <a:ext cx="1038224" cy="1169551"/>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Circle of points</a:t>
              </a:r>
            </a:p>
            <a:p>
              <a:r>
                <a:rPr lang="en-US" sz="700" dirty="0">
                  <a:latin typeface="Arial" panose="020B0604020202020204" pitchFamily="34" charset="0"/>
                  <a:cs typeface="Arial" panose="020B0604020202020204" pitchFamily="34" charset="0"/>
                </a:rPr>
                <a:t>02 Spiral model</a:t>
              </a:r>
            </a:p>
            <a:p>
              <a:r>
                <a:rPr lang="en-US" sz="700" dirty="0">
                  <a:latin typeface="Arial" panose="020B0604020202020204" pitchFamily="34" charset="0"/>
                  <a:cs typeface="Arial" panose="020B0604020202020204" pitchFamily="34" charset="0"/>
                </a:rPr>
                <a:t>03 Grasshopper code to create the model in ‘01’</a:t>
              </a:r>
            </a:p>
            <a:p>
              <a:r>
                <a:rPr lang="en-US" sz="700" dirty="0">
                  <a:latin typeface="Arial" panose="020B0604020202020204" pitchFamily="34" charset="0"/>
                  <a:cs typeface="Arial" panose="020B0604020202020204" pitchFamily="34" charset="0"/>
                </a:rPr>
                <a:t>04 Grasshopper code to create the model in ‘02’</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pic>
        <p:nvPicPr>
          <p:cNvPr id="8" name="Picture 7">
            <a:extLst>
              <a:ext uri="{FF2B5EF4-FFF2-40B4-BE49-F238E27FC236}">
                <a16:creationId xmlns:a16="http://schemas.microsoft.com/office/drawing/2014/main" id="{EC72C310-93A4-991F-B9A8-3C6D0071C231}"/>
              </a:ext>
            </a:extLst>
          </p:cNvPr>
          <p:cNvPicPr>
            <a:picLocks noChangeAspect="1"/>
          </p:cNvPicPr>
          <p:nvPr/>
        </p:nvPicPr>
        <p:blipFill rotWithShape="1">
          <a:blip r:embed="rId7"/>
          <a:srcRect l="15944" r="11437"/>
          <a:stretch/>
        </p:blipFill>
        <p:spPr>
          <a:xfrm>
            <a:off x="1725875" y="4010197"/>
            <a:ext cx="2881877" cy="1958033"/>
          </a:xfrm>
          <a:prstGeom prst="rect">
            <a:avLst/>
          </a:prstGeom>
        </p:spPr>
      </p:pic>
    </p:spTree>
    <p:extLst>
      <p:ext uri="{BB962C8B-B14F-4D97-AF65-F5344CB8AC3E}">
        <p14:creationId xmlns:p14="http://schemas.microsoft.com/office/powerpoint/2010/main" val="2140713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EF2091AF-18C3-9FAA-D6B1-E09E6580D52F}"/>
              </a:ext>
            </a:extLst>
          </p:cNvPr>
          <p:cNvPicPr>
            <a:picLocks noChangeAspect="1"/>
          </p:cNvPicPr>
          <p:nvPr/>
        </p:nvPicPr>
        <p:blipFill rotWithShape="1">
          <a:blip r:embed="rId2"/>
          <a:srcRect r="3007"/>
          <a:stretch/>
        </p:blipFill>
        <p:spPr>
          <a:xfrm>
            <a:off x="5296620" y="5145922"/>
            <a:ext cx="4159332" cy="1434637"/>
          </a:xfrm>
          <a:prstGeom prst="rect">
            <a:avLst/>
          </a:prstGeom>
        </p:spPr>
      </p:pic>
      <p:pic>
        <p:nvPicPr>
          <p:cNvPr id="13" name="Picture 12" descr="A red and black rope">
            <a:extLst>
              <a:ext uri="{FF2B5EF4-FFF2-40B4-BE49-F238E27FC236}">
                <a16:creationId xmlns:a16="http://schemas.microsoft.com/office/drawing/2014/main" id="{7BF1AB45-143C-05AE-9DE2-46F17B70662F}"/>
              </a:ext>
            </a:extLst>
          </p:cNvPr>
          <p:cNvPicPr>
            <a:picLocks noChangeAspect="1"/>
          </p:cNvPicPr>
          <p:nvPr/>
        </p:nvPicPr>
        <p:blipFill rotWithShape="1">
          <a:blip r:embed="rId3">
            <a:extLst>
              <a:ext uri="{28A0092B-C50C-407E-A947-70E740481C1C}">
                <a14:useLocalDpi xmlns:a14="http://schemas.microsoft.com/office/drawing/2010/main" val="0"/>
              </a:ext>
            </a:extLst>
          </a:blip>
          <a:srcRect l="14980" r="14559" b="-402"/>
          <a:stretch/>
        </p:blipFill>
        <p:spPr>
          <a:xfrm>
            <a:off x="5294347" y="661860"/>
            <a:ext cx="4161604" cy="2925835"/>
          </a:xfrm>
          <a:prstGeom prst="rect">
            <a:avLst/>
          </a:prstGeom>
        </p:spPr>
      </p:pic>
      <p:sp>
        <p:nvSpPr>
          <p:cNvPr id="3" name="Rectangle 2">
            <a:extLst>
              <a:ext uri="{FF2B5EF4-FFF2-40B4-BE49-F238E27FC236}">
                <a16:creationId xmlns:a16="http://schemas.microsoft.com/office/drawing/2014/main" id="{4E6E4E4B-9DF2-53E2-C098-77F83E4B01CD}"/>
              </a:ext>
            </a:extLst>
          </p:cNvPr>
          <p:cNvSpPr/>
          <p:nvPr/>
        </p:nvSpPr>
        <p:spPr>
          <a:xfrm>
            <a:off x="1726175" y="3644506"/>
            <a:ext cx="2881877" cy="2897264"/>
          </a:xfrm>
          <a:prstGeom prst="rect">
            <a:avLst/>
          </a:prstGeom>
          <a:solidFill>
            <a:srgbClr val="BEBEBE"/>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sp>
        <p:nvSpPr>
          <p:cNvPr id="6" name="TextBox 5">
            <a:extLst>
              <a:ext uri="{FF2B5EF4-FFF2-40B4-BE49-F238E27FC236}">
                <a16:creationId xmlns:a16="http://schemas.microsoft.com/office/drawing/2014/main" id="{75EA368E-5B2A-2969-6792-BB5A421AB70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7" name="TextBox 6">
            <a:extLst>
              <a:ext uri="{FF2B5EF4-FFF2-40B4-BE49-F238E27FC236}">
                <a16:creationId xmlns:a16="http://schemas.microsoft.com/office/drawing/2014/main" id="{77681FC4-6625-ECBE-F788-2FFEBE186FE6}"/>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8" name="TextBox 7">
            <a:extLst>
              <a:ext uri="{FF2B5EF4-FFF2-40B4-BE49-F238E27FC236}">
                <a16:creationId xmlns:a16="http://schemas.microsoft.com/office/drawing/2014/main" id="{7E1FE457-7259-BCF1-F4D7-1BF12F5DFB23}"/>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E446E098-A29B-477B-B385-BE19C8F710CF}"/>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3118D6DD-0FF7-CE95-B218-8A5D1CC12ADA}"/>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&lt;Building Process Part 2&gt;</a:t>
            </a:r>
          </a:p>
          <a:p>
            <a:r>
              <a:rPr lang="en-US" sz="800" dirty="0">
                <a:solidFill>
                  <a:srgbClr val="B31261"/>
                </a:solidFill>
                <a:latin typeface="Consolas" panose="020B0609020204030204" pitchFamily="49" charset="0"/>
              </a:rPr>
              <a:t>Step 3 of building the 3D model is by creating a spiral model on each of the multiple points on the circle to form the model in picture 01. I made use of the ‘Vector 2Pt’ and ‘Move’ functions in Grasshopper to combine the 2 separate groups of </a:t>
            </a:r>
            <a:r>
              <a:rPr lang="en-US" sz="800" dirty="0" err="1">
                <a:solidFill>
                  <a:srgbClr val="B31261"/>
                </a:solidFill>
                <a:latin typeface="Consolas" panose="020B0609020204030204" pitchFamily="49" charset="0"/>
              </a:rPr>
              <a:t>Grasshoppper</a:t>
            </a:r>
            <a:r>
              <a:rPr lang="en-US" sz="800" dirty="0">
                <a:solidFill>
                  <a:srgbClr val="B31261"/>
                </a:solidFill>
                <a:latin typeface="Consolas" panose="020B0609020204030204" pitchFamily="49" charset="0"/>
              </a:rPr>
              <a:t> code (see picture 03 and 04 in the previous slide), and while doing so, allows me to move the spiral model to each of the multiple points on the circle, creating a circle-spiral model. (see picture 01 for the model and picture 03 for the Grasshopper code of the ‘Vector 2Pt’ and ‘Move’ functions)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Step 4 of building the 3D model is by duplicating the circle-spiral model in picture 01, with picture 04 showing the full Grasshopper code of the circle-spiral model in picture 01, with a more complete Grasshopper code of the complete 3D model and explanation of step 4 of building the 3D model in the next slide.</a:t>
            </a:r>
          </a:p>
          <a:p>
            <a:endParaRPr lang="en-US" sz="800" dirty="0">
              <a:solidFill>
                <a:srgbClr val="B31261"/>
              </a:solidFill>
              <a:latin typeface="Consolas" panose="020B0609020204030204" pitchFamily="49" charset="0"/>
            </a:endParaRPr>
          </a:p>
        </p:txBody>
      </p:sp>
      <p:sp>
        <p:nvSpPr>
          <p:cNvPr id="14" name="Rectangle 13">
            <a:extLst>
              <a:ext uri="{FF2B5EF4-FFF2-40B4-BE49-F238E27FC236}">
                <a16:creationId xmlns:a16="http://schemas.microsoft.com/office/drawing/2014/main" id="{C9BD6378-20F9-827F-0B6D-E931F483775C}"/>
              </a:ext>
            </a:extLst>
          </p:cNvPr>
          <p:cNvSpPr/>
          <p:nvPr/>
        </p:nvSpPr>
        <p:spPr>
          <a:xfrm>
            <a:off x="5287188" y="657424"/>
            <a:ext cx="4161604" cy="290392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15" name="Rectangle 14">
            <a:extLst>
              <a:ext uri="{FF2B5EF4-FFF2-40B4-BE49-F238E27FC236}">
                <a16:creationId xmlns:a16="http://schemas.microsoft.com/office/drawing/2014/main" id="{B95CF089-1644-9DBF-236E-4C71DD814F4C}"/>
              </a:ext>
            </a:extLst>
          </p:cNvPr>
          <p:cNvSpPr/>
          <p:nvPr/>
        </p:nvSpPr>
        <p:spPr>
          <a:xfrm>
            <a:off x="5297650" y="3656466"/>
            <a:ext cx="4150995" cy="139116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rgbClr val="1CB857"/>
                </a:solidFill>
              </a:rPr>
              <a:t>03</a:t>
            </a:r>
            <a:endParaRPr lang="en-SG" sz="4000" b="1" dirty="0">
              <a:solidFill>
                <a:srgbClr val="1CB857"/>
              </a:solidFill>
            </a:endParaRPr>
          </a:p>
        </p:txBody>
      </p:sp>
      <p:sp>
        <p:nvSpPr>
          <p:cNvPr id="16" name="Rectangle 15">
            <a:extLst>
              <a:ext uri="{FF2B5EF4-FFF2-40B4-BE49-F238E27FC236}">
                <a16:creationId xmlns:a16="http://schemas.microsoft.com/office/drawing/2014/main" id="{90DF80E3-EC65-33DE-2A8A-9D72C4712312}"/>
              </a:ext>
            </a:extLst>
          </p:cNvPr>
          <p:cNvSpPr/>
          <p:nvPr/>
        </p:nvSpPr>
        <p:spPr>
          <a:xfrm>
            <a:off x="5287195" y="5145922"/>
            <a:ext cx="4150994" cy="142884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grpSp>
        <p:nvGrpSpPr>
          <p:cNvPr id="17" name="Group 16">
            <a:extLst>
              <a:ext uri="{FF2B5EF4-FFF2-40B4-BE49-F238E27FC236}">
                <a16:creationId xmlns:a16="http://schemas.microsoft.com/office/drawing/2014/main" id="{F75F03F7-69EC-6D61-443D-373B499478EA}"/>
              </a:ext>
            </a:extLst>
          </p:cNvPr>
          <p:cNvGrpSpPr/>
          <p:nvPr/>
        </p:nvGrpSpPr>
        <p:grpSpPr>
          <a:xfrm>
            <a:off x="297817" y="4889187"/>
            <a:ext cx="1038224" cy="2130008"/>
            <a:chOff x="297817" y="4663443"/>
            <a:chExt cx="1038224" cy="2130008"/>
          </a:xfrm>
        </p:grpSpPr>
        <p:sp>
          <p:nvSpPr>
            <p:cNvPr id="18" name="TextBox 17">
              <a:extLst>
                <a:ext uri="{FF2B5EF4-FFF2-40B4-BE49-F238E27FC236}">
                  <a16:creationId xmlns:a16="http://schemas.microsoft.com/office/drawing/2014/main" id="{82E23CE5-8837-6FB9-2718-E11495EF1AF6}"/>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3077D7D1-F825-EF2B-0238-E58DF8C2108F}"/>
                </a:ext>
              </a:extLst>
            </p:cNvPr>
            <p:cNvSpPr txBox="1"/>
            <p:nvPr/>
          </p:nvSpPr>
          <p:spPr>
            <a:xfrm>
              <a:off x="297817" y="4869847"/>
              <a:ext cx="1038224" cy="1923604"/>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Creating a spiral model at each point in the circle of points</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02 Duplicating the model in ‘03’ to create multiple layers to create the final 3D model</a:t>
              </a:r>
            </a:p>
            <a:p>
              <a:r>
                <a:rPr lang="en-US" sz="700" dirty="0">
                  <a:latin typeface="Arial" panose="020B0604020202020204" pitchFamily="34" charset="0"/>
                  <a:cs typeface="Arial" panose="020B0604020202020204" pitchFamily="34" charset="0"/>
                </a:rPr>
                <a:t>03 Grasshopper code to create the model in ’03’</a:t>
              </a:r>
            </a:p>
            <a:p>
              <a:r>
                <a:rPr lang="en-US" sz="700" dirty="0">
                  <a:latin typeface="Arial" panose="020B0604020202020204" pitchFamily="34" charset="0"/>
                  <a:cs typeface="Arial" panose="020B0604020202020204" pitchFamily="34" charset="0"/>
                </a:rPr>
                <a:t>04 Part of the Grasshopper code to create the model in ’04’</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21" name="Rectangle 20">
            <a:extLst>
              <a:ext uri="{FF2B5EF4-FFF2-40B4-BE49-F238E27FC236}">
                <a16:creationId xmlns:a16="http://schemas.microsoft.com/office/drawing/2014/main" id="{A038DF98-305E-3241-776C-3159E2044DD1}"/>
              </a:ext>
            </a:extLst>
          </p:cNvPr>
          <p:cNvSpPr/>
          <p:nvPr/>
        </p:nvSpPr>
        <p:spPr>
          <a:xfrm>
            <a:off x="5297501" y="3660895"/>
            <a:ext cx="4150994" cy="1395660"/>
          </a:xfrm>
          <a:prstGeom prst="rect">
            <a:avLst/>
          </a:prstGeom>
          <a:solidFill>
            <a:srgbClr val="BBA4E8"/>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5" name="Picture 4" descr="A red cylinder with many small circles">
            <a:extLst>
              <a:ext uri="{FF2B5EF4-FFF2-40B4-BE49-F238E27FC236}">
                <a16:creationId xmlns:a16="http://schemas.microsoft.com/office/drawing/2014/main" id="{D4F7EEFA-C518-B02A-8B26-232EABEF5DD1}"/>
              </a:ext>
            </a:extLst>
          </p:cNvPr>
          <p:cNvPicPr>
            <a:picLocks noChangeAspect="1"/>
          </p:cNvPicPr>
          <p:nvPr/>
        </p:nvPicPr>
        <p:blipFill rotWithShape="1">
          <a:blip r:embed="rId4">
            <a:extLst>
              <a:ext uri="{28A0092B-C50C-407E-A947-70E740481C1C}">
                <a14:useLocalDpi xmlns:a14="http://schemas.microsoft.com/office/drawing/2010/main" val="0"/>
              </a:ext>
            </a:extLst>
          </a:blip>
          <a:srcRect l="24772" t="-4393" r="16082" b="4393"/>
          <a:stretch/>
        </p:blipFill>
        <p:spPr>
          <a:xfrm>
            <a:off x="1726175" y="3643058"/>
            <a:ext cx="2881878" cy="2404059"/>
          </a:xfrm>
          <a:prstGeom prst="rect">
            <a:avLst/>
          </a:prstGeom>
        </p:spPr>
      </p:pic>
      <p:pic>
        <p:nvPicPr>
          <p:cNvPr id="24" name="Picture 23">
            <a:extLst>
              <a:ext uri="{FF2B5EF4-FFF2-40B4-BE49-F238E27FC236}">
                <a16:creationId xmlns:a16="http://schemas.microsoft.com/office/drawing/2014/main" id="{2854014F-E482-3641-0C48-00051F7BA84D}"/>
              </a:ext>
            </a:extLst>
          </p:cNvPr>
          <p:cNvPicPr>
            <a:picLocks noChangeAspect="1"/>
          </p:cNvPicPr>
          <p:nvPr/>
        </p:nvPicPr>
        <p:blipFill>
          <a:blip r:embed="rId5"/>
          <a:stretch>
            <a:fillRect/>
          </a:stretch>
        </p:blipFill>
        <p:spPr>
          <a:xfrm>
            <a:off x="6091687" y="3672021"/>
            <a:ext cx="2562622" cy="1384534"/>
          </a:xfrm>
          <a:prstGeom prst="rect">
            <a:avLst/>
          </a:prstGeom>
        </p:spPr>
      </p:pic>
    </p:spTree>
    <p:extLst>
      <p:ext uri="{BB962C8B-B14F-4D97-AF65-F5344CB8AC3E}">
        <p14:creationId xmlns:p14="http://schemas.microsoft.com/office/powerpoint/2010/main" val="17474051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4D8E0A2A-5ECB-4581-8315-75C568196233}"/>
              </a:ext>
            </a:extLst>
          </p:cNvPr>
          <p:cNvSpPr/>
          <p:nvPr/>
        </p:nvSpPr>
        <p:spPr>
          <a:xfrm>
            <a:off x="1726323" y="3653388"/>
            <a:ext cx="2881877" cy="2900192"/>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pic>
        <p:nvPicPr>
          <p:cNvPr id="10" name="Picture 9">
            <a:extLst>
              <a:ext uri="{FF2B5EF4-FFF2-40B4-BE49-F238E27FC236}">
                <a16:creationId xmlns:a16="http://schemas.microsoft.com/office/drawing/2014/main" id="{1C46B88C-05DD-E6BC-C4C7-98B0ADDA0D56}"/>
              </a:ext>
            </a:extLst>
          </p:cNvPr>
          <p:cNvPicPr>
            <a:picLocks noChangeAspect="1"/>
          </p:cNvPicPr>
          <p:nvPr/>
        </p:nvPicPr>
        <p:blipFill>
          <a:blip r:embed="rId2"/>
          <a:stretch>
            <a:fillRect/>
          </a:stretch>
        </p:blipFill>
        <p:spPr>
          <a:xfrm>
            <a:off x="1726026" y="3665391"/>
            <a:ext cx="2882025" cy="2902800"/>
          </a:xfrm>
          <a:prstGeom prst="rect">
            <a:avLst/>
          </a:prstGeom>
        </p:spPr>
      </p:pic>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5" name="TextBox 4">
            <a:extLst>
              <a:ext uri="{FF2B5EF4-FFF2-40B4-BE49-F238E27FC236}">
                <a16:creationId xmlns:a16="http://schemas.microsoft.com/office/drawing/2014/main" id="{8CD0D2F6-851E-4060-A070-3437C942866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8" name="Rectangle 27">
            <a:extLst>
              <a:ext uri="{FF2B5EF4-FFF2-40B4-BE49-F238E27FC236}">
                <a16:creationId xmlns:a16="http://schemas.microsoft.com/office/drawing/2014/main" id="{853812E8-7FAC-4E97-8010-1C9896FA699F}"/>
              </a:ext>
            </a:extLst>
          </p:cNvPr>
          <p:cNvSpPr/>
          <p:nvPr/>
        </p:nvSpPr>
        <p:spPr>
          <a:xfrm>
            <a:off x="5297800" y="654751"/>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30" name="Rectangle 29">
            <a:extLst>
              <a:ext uri="{FF2B5EF4-FFF2-40B4-BE49-F238E27FC236}">
                <a16:creationId xmlns:a16="http://schemas.microsoft.com/office/drawing/2014/main" id="{3471E581-B758-4177-9DB2-E28628E60FBC}"/>
              </a:ext>
            </a:extLst>
          </p:cNvPr>
          <p:cNvSpPr/>
          <p:nvPr/>
        </p:nvSpPr>
        <p:spPr>
          <a:xfrm>
            <a:off x="5297800" y="2147286"/>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31" name="Rectangle 30">
            <a:extLst>
              <a:ext uri="{FF2B5EF4-FFF2-40B4-BE49-F238E27FC236}">
                <a16:creationId xmlns:a16="http://schemas.microsoft.com/office/drawing/2014/main" id="{C7D1F16C-9672-486A-8AE3-55A379B3D4E7}"/>
              </a:ext>
            </a:extLst>
          </p:cNvPr>
          <p:cNvSpPr/>
          <p:nvPr/>
        </p:nvSpPr>
        <p:spPr>
          <a:xfrm>
            <a:off x="5297799" y="3653387"/>
            <a:ext cx="4150995" cy="1403167"/>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33" name="Rectangle 32">
            <a:extLst>
              <a:ext uri="{FF2B5EF4-FFF2-40B4-BE49-F238E27FC236}">
                <a16:creationId xmlns:a16="http://schemas.microsoft.com/office/drawing/2014/main" id="{86D64F0A-EBBA-4BB5-B8B5-86340A9F0904}"/>
              </a:ext>
            </a:extLst>
          </p:cNvPr>
          <p:cNvSpPr/>
          <p:nvPr/>
        </p:nvSpPr>
        <p:spPr>
          <a:xfrm>
            <a:off x="5297800" y="5148854"/>
            <a:ext cx="4150994"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35" name="Rectangle 34">
            <a:extLst>
              <a:ext uri="{FF2B5EF4-FFF2-40B4-BE49-F238E27FC236}">
                <a16:creationId xmlns:a16="http://schemas.microsoft.com/office/drawing/2014/main" id="{0CB221EE-319E-42C7-AF1B-363885C0F6E3}"/>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&lt;Building Process Part 3&gt;</a:t>
            </a:r>
          </a:p>
          <a:p>
            <a:r>
              <a:rPr lang="en-US" sz="800" dirty="0">
                <a:solidFill>
                  <a:srgbClr val="B31261"/>
                </a:solidFill>
                <a:latin typeface="Consolas" panose="020B0609020204030204" pitchFamily="49" charset="0"/>
              </a:rPr>
              <a:t>Picture 01 shows the full Grasshopper code for the 3D model, with each separate group of Grasshopper code representing a duplicate layer of the circle-spiral model (as shown in picture 01 of the previous slide). The completed 3D model consists of a total of 7 layers of the circle-spiral model, with the top group of code representing the taller, red inner cylinder, the second top group of code representing the taller, black inner cylinder, the next 4 groups of code representing the 4 layers of shorter, pink middle cylinders, and the bottom group of code representing the shorter, darker pink outer cylinder.</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02 to 05 displays the 3D model from various angles, perspective view (picture 02), top view (picture 03), bottom view (picture 04) and side view (picture 05). </a:t>
            </a:r>
          </a:p>
          <a:p>
            <a:endParaRPr lang="en-US" sz="800" dirty="0">
              <a:solidFill>
                <a:srgbClr val="B31261"/>
              </a:solidFill>
              <a:latin typeface="Consolas" panose="020B0609020204030204" pitchFamily="49" charset="0"/>
            </a:endParaRPr>
          </a:p>
        </p:txBody>
      </p:sp>
      <p:pic>
        <p:nvPicPr>
          <p:cNvPr id="19" name="Picture 18" descr="A red and white object with a black background">
            <a:extLst>
              <a:ext uri="{FF2B5EF4-FFF2-40B4-BE49-F238E27FC236}">
                <a16:creationId xmlns:a16="http://schemas.microsoft.com/office/drawing/2014/main" id="{43A2BB92-1386-AEA0-A0C9-224459B10E9A}"/>
              </a:ext>
            </a:extLst>
          </p:cNvPr>
          <p:cNvPicPr>
            <a:picLocks noChangeAspect="1"/>
          </p:cNvPicPr>
          <p:nvPr/>
        </p:nvPicPr>
        <p:blipFill rotWithShape="1">
          <a:blip r:embed="rId3">
            <a:extLst>
              <a:ext uri="{28A0092B-C50C-407E-A947-70E740481C1C}">
                <a14:useLocalDpi xmlns:a14="http://schemas.microsoft.com/office/drawing/2010/main" val="0"/>
              </a:ext>
            </a:extLst>
          </a:blip>
          <a:srcRect l="14525" r="12927" b="6225"/>
          <a:stretch/>
        </p:blipFill>
        <p:spPr>
          <a:xfrm>
            <a:off x="5889302" y="654751"/>
            <a:ext cx="2967990" cy="1416733"/>
          </a:xfrm>
          <a:prstGeom prst="rect">
            <a:avLst/>
          </a:prstGeom>
        </p:spPr>
      </p:pic>
      <p:pic>
        <p:nvPicPr>
          <p:cNvPr id="20" name="Picture 19" descr="A red and white circular object">
            <a:extLst>
              <a:ext uri="{FF2B5EF4-FFF2-40B4-BE49-F238E27FC236}">
                <a16:creationId xmlns:a16="http://schemas.microsoft.com/office/drawing/2014/main" id="{636C1D3E-B04D-4838-4B76-2D7B78499826}"/>
              </a:ext>
            </a:extLst>
          </p:cNvPr>
          <p:cNvPicPr>
            <a:picLocks noChangeAspect="1"/>
          </p:cNvPicPr>
          <p:nvPr/>
        </p:nvPicPr>
        <p:blipFill rotWithShape="1">
          <a:blip r:embed="rId4">
            <a:extLst>
              <a:ext uri="{28A0092B-C50C-407E-A947-70E740481C1C}">
                <a14:useLocalDpi xmlns:a14="http://schemas.microsoft.com/office/drawing/2010/main" val="0"/>
              </a:ext>
            </a:extLst>
          </a:blip>
          <a:srcRect l="17838" t="6419" r="18196" b="9212"/>
          <a:stretch/>
        </p:blipFill>
        <p:spPr>
          <a:xfrm>
            <a:off x="5932357" y="2147286"/>
            <a:ext cx="2881878" cy="1403694"/>
          </a:xfrm>
          <a:prstGeom prst="rect">
            <a:avLst/>
          </a:prstGeom>
        </p:spPr>
      </p:pic>
      <p:pic>
        <p:nvPicPr>
          <p:cNvPr id="21" name="Picture 20" descr="A red and white circle">
            <a:extLst>
              <a:ext uri="{FF2B5EF4-FFF2-40B4-BE49-F238E27FC236}">
                <a16:creationId xmlns:a16="http://schemas.microsoft.com/office/drawing/2014/main" id="{116838FF-C724-39B5-EB97-D677CE9714FB}"/>
              </a:ext>
            </a:extLst>
          </p:cNvPr>
          <p:cNvPicPr>
            <a:picLocks noChangeAspect="1"/>
          </p:cNvPicPr>
          <p:nvPr/>
        </p:nvPicPr>
        <p:blipFill rotWithShape="1">
          <a:blip r:embed="rId5">
            <a:extLst>
              <a:ext uri="{28A0092B-C50C-407E-A947-70E740481C1C}">
                <a14:useLocalDpi xmlns:a14="http://schemas.microsoft.com/office/drawing/2010/main" val="0"/>
              </a:ext>
            </a:extLst>
          </a:blip>
          <a:srcRect l="11813" t="1696" r="14969" b="6019"/>
          <a:stretch/>
        </p:blipFill>
        <p:spPr>
          <a:xfrm>
            <a:off x="5825412" y="3665391"/>
            <a:ext cx="2988823" cy="1391163"/>
          </a:xfrm>
          <a:prstGeom prst="rect">
            <a:avLst/>
          </a:prstGeom>
        </p:spPr>
      </p:pic>
      <p:pic>
        <p:nvPicPr>
          <p:cNvPr id="22" name="Picture 21" descr="A red tower with black background">
            <a:extLst>
              <a:ext uri="{FF2B5EF4-FFF2-40B4-BE49-F238E27FC236}">
                <a16:creationId xmlns:a16="http://schemas.microsoft.com/office/drawing/2014/main" id="{24F1C992-A553-12A3-4261-4E9194799C2F}"/>
              </a:ext>
            </a:extLst>
          </p:cNvPr>
          <p:cNvPicPr>
            <a:picLocks noChangeAspect="1"/>
          </p:cNvPicPr>
          <p:nvPr/>
        </p:nvPicPr>
        <p:blipFill rotWithShape="1">
          <a:blip r:embed="rId6">
            <a:extLst>
              <a:ext uri="{28A0092B-C50C-407E-A947-70E740481C1C}">
                <a14:useLocalDpi xmlns:a14="http://schemas.microsoft.com/office/drawing/2010/main" val="0"/>
              </a:ext>
            </a:extLst>
          </a:blip>
          <a:srcRect l="14703" t="4754" r="12524" b="5652"/>
          <a:stretch/>
        </p:blipFill>
        <p:spPr>
          <a:xfrm>
            <a:off x="5788886" y="5145922"/>
            <a:ext cx="3116037" cy="1416733"/>
          </a:xfrm>
          <a:prstGeom prst="rect">
            <a:avLst/>
          </a:prstGeom>
        </p:spPr>
      </p:pic>
      <p:sp>
        <p:nvSpPr>
          <p:cNvPr id="43" name="Rectangle 42">
            <a:extLst>
              <a:ext uri="{FF2B5EF4-FFF2-40B4-BE49-F238E27FC236}">
                <a16:creationId xmlns:a16="http://schemas.microsoft.com/office/drawing/2014/main" id="{B95AF7A1-C718-4ED6-925D-901E01E94EFE}"/>
              </a:ext>
            </a:extLst>
          </p:cNvPr>
          <p:cNvSpPr/>
          <p:nvPr/>
        </p:nvSpPr>
        <p:spPr>
          <a:xfrm>
            <a:off x="1726175" y="3653386"/>
            <a:ext cx="2881877" cy="290019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sp>
        <p:nvSpPr>
          <p:cNvPr id="36" name="Rectangle 35">
            <a:extLst>
              <a:ext uri="{FF2B5EF4-FFF2-40B4-BE49-F238E27FC236}">
                <a16:creationId xmlns:a16="http://schemas.microsoft.com/office/drawing/2014/main" id="{D63A33AB-8438-3F55-326F-39EF2551864F}"/>
              </a:ext>
            </a:extLst>
          </p:cNvPr>
          <p:cNvSpPr/>
          <p:nvPr/>
        </p:nvSpPr>
        <p:spPr>
          <a:xfrm>
            <a:off x="5297798" y="659287"/>
            <a:ext cx="4150994" cy="1412197"/>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38" name="Rectangle 37">
            <a:extLst>
              <a:ext uri="{FF2B5EF4-FFF2-40B4-BE49-F238E27FC236}">
                <a16:creationId xmlns:a16="http://schemas.microsoft.com/office/drawing/2014/main" id="{209A7496-15D9-A124-1231-71616B403679}"/>
              </a:ext>
            </a:extLst>
          </p:cNvPr>
          <p:cNvSpPr/>
          <p:nvPr/>
        </p:nvSpPr>
        <p:spPr>
          <a:xfrm>
            <a:off x="5297798" y="2140826"/>
            <a:ext cx="4150994" cy="14205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sp>
        <p:nvSpPr>
          <p:cNvPr id="39" name="Rectangle 38">
            <a:extLst>
              <a:ext uri="{FF2B5EF4-FFF2-40B4-BE49-F238E27FC236}">
                <a16:creationId xmlns:a16="http://schemas.microsoft.com/office/drawing/2014/main" id="{E490E3FD-F2D6-B5BD-6915-628EB2EF2069}"/>
              </a:ext>
            </a:extLst>
          </p:cNvPr>
          <p:cNvSpPr/>
          <p:nvPr/>
        </p:nvSpPr>
        <p:spPr>
          <a:xfrm>
            <a:off x="5297650" y="3656466"/>
            <a:ext cx="4130841" cy="139116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40" name="Rectangle 39">
            <a:extLst>
              <a:ext uri="{FF2B5EF4-FFF2-40B4-BE49-F238E27FC236}">
                <a16:creationId xmlns:a16="http://schemas.microsoft.com/office/drawing/2014/main" id="{411D7A43-A722-8E1E-7991-F83314E74ACB}"/>
              </a:ext>
            </a:extLst>
          </p:cNvPr>
          <p:cNvSpPr/>
          <p:nvPr/>
        </p:nvSpPr>
        <p:spPr>
          <a:xfrm>
            <a:off x="5287195" y="5145922"/>
            <a:ext cx="4150994" cy="142884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05</a:t>
            </a:r>
            <a:endParaRPr lang="en-SG" sz="4000" b="1" dirty="0">
              <a:solidFill>
                <a:schemeClr val="bg1"/>
              </a:solidFill>
            </a:endParaRPr>
          </a:p>
        </p:txBody>
      </p:sp>
      <p:grpSp>
        <p:nvGrpSpPr>
          <p:cNvPr id="44" name="Group 43">
            <a:extLst>
              <a:ext uri="{FF2B5EF4-FFF2-40B4-BE49-F238E27FC236}">
                <a16:creationId xmlns:a16="http://schemas.microsoft.com/office/drawing/2014/main" id="{FE4A7D2F-F379-B1DB-0A13-2D0965AB166F}"/>
              </a:ext>
            </a:extLst>
          </p:cNvPr>
          <p:cNvGrpSpPr/>
          <p:nvPr/>
        </p:nvGrpSpPr>
        <p:grpSpPr>
          <a:xfrm>
            <a:off x="297817" y="4889187"/>
            <a:ext cx="1038224" cy="1699120"/>
            <a:chOff x="297817" y="4663443"/>
            <a:chExt cx="1038224" cy="1699120"/>
          </a:xfrm>
        </p:grpSpPr>
        <p:sp>
          <p:nvSpPr>
            <p:cNvPr id="56" name="TextBox 55">
              <a:extLst>
                <a:ext uri="{FF2B5EF4-FFF2-40B4-BE49-F238E27FC236}">
                  <a16:creationId xmlns:a16="http://schemas.microsoft.com/office/drawing/2014/main" id="{DD0C29B5-6BF3-6B26-1E3C-343FE5DE4BDD}"/>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57" name="TextBox 56">
              <a:extLst>
                <a:ext uri="{FF2B5EF4-FFF2-40B4-BE49-F238E27FC236}">
                  <a16:creationId xmlns:a16="http://schemas.microsoft.com/office/drawing/2014/main" id="{BB713449-C953-E8D4-1253-754D2D194D20}"/>
                </a:ext>
              </a:extLst>
            </p:cNvPr>
            <p:cNvSpPr txBox="1"/>
            <p:nvPr/>
          </p:nvSpPr>
          <p:spPr>
            <a:xfrm>
              <a:off x="297817" y="4869847"/>
              <a:ext cx="1038224" cy="1492716"/>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Complete Grasshopper code of the 3D model</a:t>
              </a:r>
            </a:p>
            <a:p>
              <a:r>
                <a:rPr lang="en-US" sz="700" dirty="0">
                  <a:latin typeface="Arial" panose="020B0604020202020204" pitchFamily="34" charset="0"/>
                  <a:cs typeface="Arial" panose="020B0604020202020204" pitchFamily="34" charset="0"/>
                </a:rPr>
                <a:t>02 Perspective view of the 3D model</a:t>
              </a:r>
            </a:p>
            <a:p>
              <a:r>
                <a:rPr lang="en-US" sz="700" dirty="0">
                  <a:latin typeface="Arial" panose="020B0604020202020204" pitchFamily="34" charset="0"/>
                  <a:cs typeface="Arial" panose="020B0604020202020204" pitchFamily="34" charset="0"/>
                </a:rPr>
                <a:t>03 Top view of the 3D model</a:t>
              </a:r>
            </a:p>
            <a:p>
              <a:r>
                <a:rPr lang="en-US" sz="700" dirty="0">
                  <a:latin typeface="Arial" panose="020B0604020202020204" pitchFamily="34" charset="0"/>
                  <a:cs typeface="Arial" panose="020B0604020202020204" pitchFamily="34" charset="0"/>
                </a:rPr>
                <a:t>04 </a:t>
              </a:r>
              <a:r>
                <a:rPr lang="en-SG" sz="700" dirty="0">
                  <a:latin typeface="Arial" panose="020B0604020202020204" pitchFamily="34" charset="0"/>
                  <a:cs typeface="Arial" panose="020B0604020202020204" pitchFamily="34" charset="0"/>
                </a:rPr>
                <a:t>Bottom view </a:t>
              </a:r>
              <a:r>
                <a:rPr lang="en-US" sz="700" dirty="0">
                  <a:latin typeface="Arial" panose="020B0604020202020204" pitchFamily="34" charset="0"/>
                  <a:cs typeface="Arial" panose="020B0604020202020204" pitchFamily="34" charset="0"/>
                </a:rPr>
                <a:t>of the 3D model</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05 Side view of the 3D model</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431603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red and black object&#10;&#10;Description automatically generated">
            <a:extLst>
              <a:ext uri="{FF2B5EF4-FFF2-40B4-BE49-F238E27FC236}">
                <a16:creationId xmlns:a16="http://schemas.microsoft.com/office/drawing/2014/main" id="{E1EB302D-07EB-F29D-1BAA-C4C9D248C4DC}"/>
              </a:ext>
            </a:extLst>
          </p:cNvPr>
          <p:cNvPicPr>
            <a:picLocks noChangeAspect="1"/>
          </p:cNvPicPr>
          <p:nvPr/>
        </p:nvPicPr>
        <p:blipFill rotWithShape="1">
          <a:blip r:embed="rId2">
            <a:extLst>
              <a:ext uri="{28A0092B-C50C-407E-A947-70E740481C1C}">
                <a14:useLocalDpi xmlns:a14="http://schemas.microsoft.com/office/drawing/2010/main" val="0"/>
              </a:ext>
            </a:extLst>
          </a:blip>
          <a:srcRect l="852" t="5957" r="-852" b="2005"/>
          <a:stretch/>
        </p:blipFill>
        <p:spPr>
          <a:xfrm>
            <a:off x="5297799" y="3727903"/>
            <a:ext cx="4186682" cy="2920812"/>
          </a:xfrm>
          <a:prstGeom prst="rect">
            <a:avLst/>
          </a:prstGeom>
        </p:spPr>
      </p:pic>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9" name="TextBox 8">
            <a:extLst>
              <a:ext uri="{FF2B5EF4-FFF2-40B4-BE49-F238E27FC236}">
                <a16:creationId xmlns:a16="http://schemas.microsoft.com/office/drawing/2014/main" id="{4262F752-85C2-4F03-9855-473C62CBBB95}"/>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27" name="TextBox 26">
            <a:extLst>
              <a:ext uri="{FF2B5EF4-FFF2-40B4-BE49-F238E27FC236}">
                <a16:creationId xmlns:a16="http://schemas.microsoft.com/office/drawing/2014/main" id="{5BA5B394-3F8D-457E-8AC0-0184A64183B0}"/>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54F2F363-23C8-4FD2-9316-20E10620CDFC}"/>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CA5CDD17-92D7-4809-AACF-A9D645A50CAB}"/>
              </a:ext>
            </a:extLst>
          </p:cNvPr>
          <p:cNvSpPr/>
          <p:nvPr/>
        </p:nvSpPr>
        <p:spPr>
          <a:xfrm>
            <a:off x="5297801" y="654752"/>
            <a:ext cx="4150995" cy="2920509"/>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1/2</a:t>
            </a:r>
            <a:endParaRPr lang="en-SG" sz="1801" dirty="0">
              <a:solidFill>
                <a:schemeClr val="tx1"/>
              </a:solidFill>
            </a:endParaRPr>
          </a:p>
        </p:txBody>
      </p:sp>
      <p:sp>
        <p:nvSpPr>
          <p:cNvPr id="55" name="Rectangle 54">
            <a:extLst>
              <a:ext uri="{FF2B5EF4-FFF2-40B4-BE49-F238E27FC236}">
                <a16:creationId xmlns:a16="http://schemas.microsoft.com/office/drawing/2014/main" id="{4C05C958-0539-4A38-A7F1-2D381B2EB402}"/>
              </a:ext>
            </a:extLst>
          </p:cNvPr>
          <p:cNvSpPr/>
          <p:nvPr/>
        </p:nvSpPr>
        <p:spPr>
          <a:xfrm>
            <a:off x="5297800" y="654145"/>
            <a:ext cx="4150995" cy="292081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sp>
        <p:nvSpPr>
          <p:cNvPr id="2" name="Rectangle 1">
            <a:extLst>
              <a:ext uri="{FF2B5EF4-FFF2-40B4-BE49-F238E27FC236}">
                <a16:creationId xmlns:a16="http://schemas.microsoft.com/office/drawing/2014/main" id="{4A2E3BA5-CAF6-36D4-8864-167BCA4E3509}"/>
              </a:ext>
            </a:extLst>
          </p:cNvPr>
          <p:cNvSpPr/>
          <p:nvPr/>
        </p:nvSpPr>
        <p:spPr>
          <a:xfrm>
            <a:off x="1640210" y="580394"/>
            <a:ext cx="2967991" cy="59169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&lt;Animation Process Part 1&gt;</a:t>
            </a:r>
          </a:p>
          <a:p>
            <a:r>
              <a:rPr lang="en-US" sz="800" dirty="0">
                <a:solidFill>
                  <a:srgbClr val="B31261"/>
                </a:solidFill>
                <a:latin typeface="Consolas" panose="020B0609020204030204" pitchFamily="49" charset="0"/>
              </a:rPr>
              <a:t>In the Grasshopper code for the 3D model, there are many wiring that are coming from the ‘Controls’ section of the Grasshopper code to the individual groups of code (which represents a layer of the circle-spiral model within our 3D model), which is where all the number sliders are located at, that controls various numerical values in the string of commands in the Grasshopper code.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There is a lot of wiring coming from every single group of code, where I joined similar parts of the separate groups code into one main number slider so I can manipulate the shape of all the circle-spiral model layer and hence the full 3D model at once in order to create the GIF animations, rather than having to individually change the numerical value at that same part of code in every single group in order to achieve that same effect.</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When the numerical value at specific parts of the Grasshopper code is changed, this gives rise to fascinating physical changes to the overall 3D model, as shown in the various GIF animations. (which will be shown and explained in the next 3 slides)</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01 shows the ‘Controls’ section of the Grasshopper code. It consists of various number sliders which can be manipulated to create the fascinating physical changes to the 3D model. I did not create a GIF animation for every single physical changes for every number slider, only choosing the best few to create into GIF animations.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02 shows the physical change of rotation of the 3D model as the number slider that controls the phase of the circle of points is being changed. </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p:txBody>
      </p:sp>
      <p:pic>
        <p:nvPicPr>
          <p:cNvPr id="6" name="Picture 5">
            <a:extLst>
              <a:ext uri="{FF2B5EF4-FFF2-40B4-BE49-F238E27FC236}">
                <a16:creationId xmlns:a16="http://schemas.microsoft.com/office/drawing/2014/main" id="{E5473FA7-9F63-77A7-F3FB-14222541C1CB}"/>
              </a:ext>
            </a:extLst>
          </p:cNvPr>
          <p:cNvPicPr>
            <a:picLocks noChangeAspect="1"/>
          </p:cNvPicPr>
          <p:nvPr/>
        </p:nvPicPr>
        <p:blipFill rotWithShape="1">
          <a:blip r:embed="rId3"/>
          <a:srcRect t="4383"/>
          <a:stretch/>
        </p:blipFill>
        <p:spPr>
          <a:xfrm>
            <a:off x="5419108" y="660727"/>
            <a:ext cx="3014565" cy="2914230"/>
          </a:xfrm>
          <a:prstGeom prst="rect">
            <a:avLst/>
          </a:prstGeom>
        </p:spPr>
      </p:pic>
      <p:grpSp>
        <p:nvGrpSpPr>
          <p:cNvPr id="21" name="Group 20">
            <a:extLst>
              <a:ext uri="{FF2B5EF4-FFF2-40B4-BE49-F238E27FC236}">
                <a16:creationId xmlns:a16="http://schemas.microsoft.com/office/drawing/2014/main" id="{863E4EE7-E00E-A617-EF64-8769F3DBC657}"/>
              </a:ext>
            </a:extLst>
          </p:cNvPr>
          <p:cNvGrpSpPr/>
          <p:nvPr/>
        </p:nvGrpSpPr>
        <p:grpSpPr>
          <a:xfrm>
            <a:off x="297817" y="4889187"/>
            <a:ext cx="1038224" cy="1160511"/>
            <a:chOff x="297817" y="4663443"/>
            <a:chExt cx="1038224" cy="1160511"/>
          </a:xfrm>
        </p:grpSpPr>
        <p:sp>
          <p:nvSpPr>
            <p:cNvPr id="22" name="TextBox 21">
              <a:extLst>
                <a:ext uri="{FF2B5EF4-FFF2-40B4-BE49-F238E27FC236}">
                  <a16:creationId xmlns:a16="http://schemas.microsoft.com/office/drawing/2014/main" id="{E97BDF65-5540-DD1A-F507-C5C3DF852028}"/>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5CFC5521-20F1-4895-D931-95A3FB28DFB0}"/>
                </a:ext>
              </a:extLst>
            </p:cNvPr>
            <p:cNvSpPr txBox="1"/>
            <p:nvPr/>
          </p:nvSpPr>
          <p:spPr>
            <a:xfrm>
              <a:off x="297817" y="4869847"/>
              <a:ext cx="1038224" cy="95410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Controls of the 3D model to create each of the animations in Grasshopper of the 3D model</a:t>
              </a:r>
            </a:p>
            <a:p>
              <a:r>
                <a:rPr lang="en-US" sz="700" dirty="0">
                  <a:latin typeface="Arial" panose="020B0604020202020204" pitchFamily="34" charset="0"/>
                  <a:cs typeface="Arial" panose="020B0604020202020204" pitchFamily="34" charset="0"/>
                </a:rPr>
                <a:t>02 Rotating of the 3D model</a:t>
              </a:r>
            </a:p>
            <a:p>
              <a:endParaRPr lang="en-SG" sz="700" dirty="0">
                <a:latin typeface="Arial" panose="020B0604020202020204" pitchFamily="34" charset="0"/>
                <a:cs typeface="Arial" panose="020B0604020202020204" pitchFamily="34" charset="0"/>
              </a:endParaRPr>
            </a:p>
          </p:txBody>
        </p:sp>
      </p:grpSp>
      <p:grpSp>
        <p:nvGrpSpPr>
          <p:cNvPr id="4" name="Group 3">
            <a:extLst>
              <a:ext uri="{FF2B5EF4-FFF2-40B4-BE49-F238E27FC236}">
                <a16:creationId xmlns:a16="http://schemas.microsoft.com/office/drawing/2014/main" id="{22D86394-B5BE-67F6-EA78-16689BC99912}"/>
              </a:ext>
            </a:extLst>
          </p:cNvPr>
          <p:cNvGrpSpPr/>
          <p:nvPr/>
        </p:nvGrpSpPr>
        <p:grpSpPr>
          <a:xfrm>
            <a:off x="297816" y="580397"/>
            <a:ext cx="937273" cy="1391344"/>
            <a:chOff x="297816" y="580397"/>
            <a:chExt cx="937273" cy="1391344"/>
          </a:xfrm>
        </p:grpSpPr>
        <p:sp>
          <p:nvSpPr>
            <p:cNvPr id="5" name="TextBox 4">
              <a:extLst>
                <a:ext uri="{FF2B5EF4-FFF2-40B4-BE49-F238E27FC236}">
                  <a16:creationId xmlns:a16="http://schemas.microsoft.com/office/drawing/2014/main" id="{7001B473-B95E-0AD6-F583-C25CE81D8FB3}"/>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45AE5D57-461C-A3C7-59A8-2B8F026848D6}"/>
                </a:ext>
              </a:extLst>
            </p:cNvPr>
            <p:cNvSpPr txBox="1"/>
            <p:nvPr/>
          </p:nvSpPr>
          <p:spPr>
            <a:xfrm>
              <a:off x="297816" y="786801"/>
              <a:ext cx="937273" cy="1184940"/>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altArch</a:t>
              </a:r>
              <a:r>
                <a:rPr lang="en-US" sz="700" dirty="0">
                  <a:latin typeface="Arial" panose="020B0604020202020204" pitchFamily="34" charset="0"/>
                  <a:cs typeface="Arial" panose="020B0604020202020204" pitchFamily="34" charset="0"/>
                </a:rPr>
                <a:t>. “How to Create Rhino Animations (Fly through and Turntable)’” </a:t>
              </a:r>
              <a:r>
                <a:rPr lang="en-US" sz="700" dirty="0" err="1">
                  <a:latin typeface="Arial" panose="020B0604020202020204" pitchFamily="34" charset="0"/>
                  <a:cs typeface="Arial" panose="020B0604020202020204" pitchFamily="34" charset="0"/>
                </a:rPr>
                <a:t>Youtube</a:t>
              </a:r>
              <a:r>
                <a:rPr lang="en-US" sz="700" dirty="0">
                  <a:latin typeface="Arial" panose="020B0604020202020204" pitchFamily="34" charset="0"/>
                  <a:cs typeface="Arial" panose="020B0604020202020204" pitchFamily="34" charset="0"/>
                </a:rPr>
                <a:t> video. </a:t>
              </a:r>
              <a:r>
                <a:rPr lang="en-SG" sz="800" i="0" dirty="0">
                  <a:solidFill>
                    <a:srgbClr val="0F0F0F"/>
                  </a:solidFill>
                  <a:effectLst/>
                  <a:latin typeface="Roboto" panose="02000000000000000000" pitchFamily="2" charset="0"/>
                </a:rPr>
                <a:t>Dec 18, 2021</a:t>
              </a:r>
              <a:r>
                <a:rPr lang="en-US" sz="700" dirty="0">
                  <a:latin typeface="Arial" panose="020B0604020202020204" pitchFamily="34" charset="0"/>
                  <a:cs typeface="Arial" panose="020B0604020202020204" pitchFamily="34" charset="0"/>
                </a:rPr>
                <a:t> </a:t>
              </a:r>
              <a:r>
                <a:rPr lang="en-SG" sz="700" dirty="0">
                  <a:latin typeface="Arial" panose="020B0604020202020204" pitchFamily="34" charset="0"/>
                  <a:cs typeface="Arial" panose="020B0604020202020204" pitchFamily="34" charset="0"/>
                  <a:hlinkClick r:id="rId4"/>
                </a:rPr>
                <a:t>https://www.youtube.com/watch?v=o6h8K4mPWa0</a:t>
              </a:r>
              <a:endParaRPr lang="en-US" sz="700" dirty="0">
                <a:latin typeface="Arial" panose="020B0604020202020204" pitchFamily="34" charset="0"/>
                <a:cs typeface="Arial" panose="020B0604020202020204" pitchFamily="34" charset="0"/>
              </a:endParaRPr>
            </a:p>
          </p:txBody>
        </p:sp>
      </p:grpSp>
      <p:sp>
        <p:nvSpPr>
          <p:cNvPr id="19" name="Rectangle 18">
            <a:extLst>
              <a:ext uri="{FF2B5EF4-FFF2-40B4-BE49-F238E27FC236}">
                <a16:creationId xmlns:a16="http://schemas.microsoft.com/office/drawing/2014/main" id="{13CE809D-3EEB-D22A-C618-39EBDE019BDF}"/>
              </a:ext>
            </a:extLst>
          </p:cNvPr>
          <p:cNvSpPr/>
          <p:nvPr/>
        </p:nvSpPr>
        <p:spPr>
          <a:xfrm>
            <a:off x="5297800" y="3727903"/>
            <a:ext cx="4186681" cy="292081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Tree>
    <p:extLst>
      <p:ext uri="{BB962C8B-B14F-4D97-AF65-F5344CB8AC3E}">
        <p14:creationId xmlns:p14="http://schemas.microsoft.com/office/powerpoint/2010/main" val="40895049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black background with small dots">
            <a:extLst>
              <a:ext uri="{FF2B5EF4-FFF2-40B4-BE49-F238E27FC236}">
                <a16:creationId xmlns:a16="http://schemas.microsoft.com/office/drawing/2014/main" id="{C2594982-9498-80E1-9CD1-5E6B23133969}"/>
              </a:ext>
            </a:extLst>
          </p:cNvPr>
          <p:cNvPicPr>
            <a:picLocks noChangeAspect="1"/>
          </p:cNvPicPr>
          <p:nvPr/>
        </p:nvPicPr>
        <p:blipFill rotWithShape="1">
          <a:blip r:embed="rId2">
            <a:extLst>
              <a:ext uri="{28A0092B-C50C-407E-A947-70E740481C1C}">
                <a14:useLocalDpi xmlns:a14="http://schemas.microsoft.com/office/drawing/2010/main" val="0"/>
              </a:ext>
            </a:extLst>
          </a:blip>
          <a:srcRect t="6667"/>
          <a:stretch/>
        </p:blipFill>
        <p:spPr>
          <a:xfrm>
            <a:off x="5306214" y="3659925"/>
            <a:ext cx="4150995" cy="2905661"/>
          </a:xfrm>
          <a:prstGeom prst="rect">
            <a:avLst/>
          </a:prstGeom>
        </p:spPr>
      </p:pic>
      <p:pic>
        <p:nvPicPr>
          <p:cNvPr id="8" name="Picture 7" descr="A red and white striped object&#10;&#10;Description automatically generated">
            <a:extLst>
              <a:ext uri="{FF2B5EF4-FFF2-40B4-BE49-F238E27FC236}">
                <a16:creationId xmlns:a16="http://schemas.microsoft.com/office/drawing/2014/main" id="{D61CAF61-B955-4B30-E2C6-ACA31B01EB19}"/>
              </a:ext>
            </a:extLst>
          </p:cNvPr>
          <p:cNvPicPr>
            <a:picLocks noChangeAspect="1"/>
          </p:cNvPicPr>
          <p:nvPr/>
        </p:nvPicPr>
        <p:blipFill rotWithShape="1">
          <a:blip r:embed="rId3">
            <a:extLst>
              <a:ext uri="{28A0092B-C50C-407E-A947-70E740481C1C}">
                <a14:useLocalDpi xmlns:a14="http://schemas.microsoft.com/office/drawing/2010/main" val="0"/>
              </a:ext>
            </a:extLst>
          </a:blip>
          <a:srcRect t="5330"/>
          <a:stretch/>
        </p:blipFill>
        <p:spPr>
          <a:xfrm>
            <a:off x="5306214" y="654752"/>
            <a:ext cx="4134166" cy="2935356"/>
          </a:xfrm>
          <a:prstGeom prst="rect">
            <a:avLst/>
          </a:prstGeom>
        </p:spPr>
      </p:pic>
      <p:sp>
        <p:nvSpPr>
          <p:cNvPr id="4" name="Rectangle 3">
            <a:extLst>
              <a:ext uri="{FF2B5EF4-FFF2-40B4-BE49-F238E27FC236}">
                <a16:creationId xmlns:a16="http://schemas.microsoft.com/office/drawing/2014/main" id="{6793967B-36DB-410B-9C83-5D5BB92DCBF4}"/>
              </a:ext>
            </a:extLst>
          </p:cNvPr>
          <p:cNvSpPr/>
          <p:nvPr/>
        </p:nvSpPr>
        <p:spPr>
          <a:xfrm>
            <a:off x="1640210" y="580394"/>
            <a:ext cx="2967991" cy="59169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&lt;Animation Process Part 2&gt;</a:t>
            </a:r>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01 shows the physical change of morphing of the 3D model as the number slider that controls how much the spiral model rotates is being changed. (when the number slider is 0, the spiral model does not rotate, causing the spiral model to just look like a straight line).</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02 shows the physical change of a gradually increasing number of spiral count on every layer (except for the taller, black inner layer) of the circle-spiral model of the 3D model as the number slider that controls the number of points on the circle of points is being changed.</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There are some other GIF animations not yet explained in this presentation that I would like to explain here as well.</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GIF animation in the cover page shows the physical change of growing height of the 3D model, while keeping the height difference of the outer layers and inner layers proportional, as the number slider that controls the height of each spiral model is being changed. The height difference of the outer layers, inner layers and the inner white layer is maintained at the ratio of 1:3:2 through the ‘Division’ function.</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In the next slide, picture 01 shows the physical change of the taller, inner red layer expanding outwards of the 3D model as the number slider that controls the radius of the circle of points is being changed.</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In the next slide, picture 02 and picture 03 shows the physical change of slimming variation 1 and slimming variation 2 respectively of the 3D model.</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Each spiral model is able to ‘slim’ down because the spiral model is actually made up of 2 identical spirals of points, with a plane connected between these 2 spiral of points to create the spiral model. The spiral model is able to ‘slim’ down in 2 different variations when each of the 2 number sliders that controls the offset of each of the spiral of points is changed.</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p:txBody>
      </p:sp>
      <p:sp>
        <p:nvSpPr>
          <p:cNvPr id="9" name="TextBox 8">
            <a:extLst>
              <a:ext uri="{FF2B5EF4-FFF2-40B4-BE49-F238E27FC236}">
                <a16:creationId xmlns:a16="http://schemas.microsoft.com/office/drawing/2014/main" id="{C7893DD7-A704-4D41-B788-C441E3C3E860}"/>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10" name="TextBox 9">
            <a:extLst>
              <a:ext uri="{FF2B5EF4-FFF2-40B4-BE49-F238E27FC236}">
                <a16:creationId xmlns:a16="http://schemas.microsoft.com/office/drawing/2014/main" id="{A803200E-EC6D-4527-A175-1B6AB707C786}"/>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11" name="TextBox 10">
            <a:extLst>
              <a:ext uri="{FF2B5EF4-FFF2-40B4-BE49-F238E27FC236}">
                <a16:creationId xmlns:a16="http://schemas.microsoft.com/office/drawing/2014/main" id="{E9576400-66F8-4A3B-B9E5-8435611C3201}"/>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13C42860-F849-44BB-8571-8825522FB242}"/>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A9ABC7E6-3815-4E27-A2FC-96C10D9E5BA6}"/>
              </a:ext>
            </a:extLst>
          </p:cNvPr>
          <p:cNvSpPr/>
          <p:nvPr/>
        </p:nvSpPr>
        <p:spPr>
          <a:xfrm>
            <a:off x="5297799" y="654752"/>
            <a:ext cx="4142581" cy="293535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sp>
        <p:nvSpPr>
          <p:cNvPr id="22" name="Rectangle 21">
            <a:extLst>
              <a:ext uri="{FF2B5EF4-FFF2-40B4-BE49-F238E27FC236}">
                <a16:creationId xmlns:a16="http://schemas.microsoft.com/office/drawing/2014/main" id="{43BA22C6-96BF-4912-A578-94D3557C5D6C}"/>
              </a:ext>
            </a:extLst>
          </p:cNvPr>
          <p:cNvSpPr/>
          <p:nvPr/>
        </p:nvSpPr>
        <p:spPr>
          <a:xfrm>
            <a:off x="5306214" y="3659925"/>
            <a:ext cx="4142581" cy="290566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grpSp>
        <p:nvGrpSpPr>
          <p:cNvPr id="20" name="Group 19">
            <a:extLst>
              <a:ext uri="{FF2B5EF4-FFF2-40B4-BE49-F238E27FC236}">
                <a16:creationId xmlns:a16="http://schemas.microsoft.com/office/drawing/2014/main" id="{7E9DAAC4-20BD-941E-496E-8B9618BC7E92}"/>
              </a:ext>
            </a:extLst>
          </p:cNvPr>
          <p:cNvGrpSpPr/>
          <p:nvPr/>
        </p:nvGrpSpPr>
        <p:grpSpPr>
          <a:xfrm>
            <a:off x="297817" y="4889187"/>
            <a:ext cx="1038224" cy="1160511"/>
            <a:chOff x="297817" y="4663443"/>
            <a:chExt cx="1038224" cy="1160511"/>
          </a:xfrm>
        </p:grpSpPr>
        <p:sp>
          <p:nvSpPr>
            <p:cNvPr id="21" name="TextBox 20">
              <a:extLst>
                <a:ext uri="{FF2B5EF4-FFF2-40B4-BE49-F238E27FC236}">
                  <a16:creationId xmlns:a16="http://schemas.microsoft.com/office/drawing/2014/main" id="{8C3B2609-C092-5C89-16B7-9AE181BDC24A}"/>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27D554B3-AB6E-F948-B282-64E96D75F4DF}"/>
                </a:ext>
              </a:extLst>
            </p:cNvPr>
            <p:cNvSpPr txBox="1"/>
            <p:nvPr/>
          </p:nvSpPr>
          <p:spPr>
            <a:xfrm>
              <a:off x="297817" y="4869847"/>
              <a:ext cx="1038224" cy="95410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Morphing of the 3D model</a:t>
              </a:r>
            </a:p>
            <a:p>
              <a:r>
                <a:rPr lang="en-US" sz="700" dirty="0">
                  <a:latin typeface="Arial" panose="020B0604020202020204" pitchFamily="34" charset="0"/>
                  <a:cs typeface="Arial" panose="020B0604020202020204" pitchFamily="34" charset="0"/>
                </a:rPr>
                <a:t>02 Increasing the number of spirals for every layer of the 3D model</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055864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red and black spiral object&#10;&#10;Description automatically generated">
            <a:extLst>
              <a:ext uri="{FF2B5EF4-FFF2-40B4-BE49-F238E27FC236}">
                <a16:creationId xmlns:a16="http://schemas.microsoft.com/office/drawing/2014/main" id="{2164BBB4-37B1-7441-9EC9-1C85AC59DF59}"/>
              </a:ext>
            </a:extLst>
          </p:cNvPr>
          <p:cNvPicPr>
            <a:picLocks noChangeAspect="1"/>
          </p:cNvPicPr>
          <p:nvPr/>
        </p:nvPicPr>
        <p:blipFill rotWithShape="1">
          <a:blip r:embed="rId2">
            <a:extLst>
              <a:ext uri="{28A0092B-C50C-407E-A947-70E740481C1C}">
                <a14:useLocalDpi xmlns:a14="http://schemas.microsoft.com/office/drawing/2010/main" val="0"/>
              </a:ext>
            </a:extLst>
          </a:blip>
          <a:srcRect t="1107" b="4418"/>
          <a:stretch/>
        </p:blipFill>
        <p:spPr>
          <a:xfrm>
            <a:off x="5297778" y="3611716"/>
            <a:ext cx="4151016" cy="2968166"/>
          </a:xfrm>
          <a:prstGeom prst="rect">
            <a:avLst/>
          </a:prstGeom>
        </p:spPr>
      </p:pic>
      <p:pic>
        <p:nvPicPr>
          <p:cNvPr id="10" name="Picture 9" descr="A red and white object with a black background&#10;&#10;Description automatically generated">
            <a:extLst>
              <a:ext uri="{FF2B5EF4-FFF2-40B4-BE49-F238E27FC236}">
                <a16:creationId xmlns:a16="http://schemas.microsoft.com/office/drawing/2014/main" id="{60CDAA08-C338-C04F-A9E2-7EEF0BD57281}"/>
              </a:ext>
            </a:extLst>
          </p:cNvPr>
          <p:cNvPicPr>
            <a:picLocks noChangeAspect="1"/>
          </p:cNvPicPr>
          <p:nvPr/>
        </p:nvPicPr>
        <p:blipFill rotWithShape="1">
          <a:blip r:embed="rId3">
            <a:extLst>
              <a:ext uri="{28A0092B-C50C-407E-A947-70E740481C1C}">
                <a14:useLocalDpi xmlns:a14="http://schemas.microsoft.com/office/drawing/2010/main" val="0"/>
              </a:ext>
            </a:extLst>
          </a:blip>
          <a:srcRect t="5244" b="2634"/>
          <a:stretch/>
        </p:blipFill>
        <p:spPr>
          <a:xfrm>
            <a:off x="5297779" y="654143"/>
            <a:ext cx="4151015" cy="2868012"/>
          </a:xfrm>
          <a:prstGeom prst="rect">
            <a:avLst/>
          </a:prstGeom>
        </p:spPr>
      </p:pic>
      <p:sp>
        <p:nvSpPr>
          <p:cNvPr id="20" name="Rectangle 19">
            <a:extLst>
              <a:ext uri="{FF2B5EF4-FFF2-40B4-BE49-F238E27FC236}">
                <a16:creationId xmlns:a16="http://schemas.microsoft.com/office/drawing/2014/main" id="{08520FC1-13CA-482E-8294-7CDDEF6F0461}"/>
              </a:ext>
            </a:extLst>
          </p:cNvPr>
          <p:cNvSpPr/>
          <p:nvPr/>
        </p:nvSpPr>
        <p:spPr>
          <a:xfrm>
            <a:off x="1726323" y="654751"/>
            <a:ext cx="2881878" cy="5898829"/>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4/4</a:t>
            </a:r>
            <a:endParaRPr lang="en-SG" sz="1801" dirty="0">
              <a:solidFill>
                <a:schemeClr val="tx1"/>
              </a:solidFill>
            </a:endParaRPr>
          </a:p>
        </p:txBody>
      </p:sp>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5" name="TextBox 4">
            <a:extLst>
              <a:ext uri="{FF2B5EF4-FFF2-40B4-BE49-F238E27FC236}">
                <a16:creationId xmlns:a16="http://schemas.microsoft.com/office/drawing/2014/main" id="{8CD0D2F6-851E-4060-A070-3437C942866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&lt;Generative Design&gt;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8" name="Group 7">
            <a:extLst>
              <a:ext uri="{FF2B5EF4-FFF2-40B4-BE49-F238E27FC236}">
                <a16:creationId xmlns:a16="http://schemas.microsoft.com/office/drawing/2014/main" id="{18EA83DC-3E8E-4DB5-9B82-03A2149EF45F}"/>
              </a:ext>
            </a:extLst>
          </p:cNvPr>
          <p:cNvGrpSpPr/>
          <p:nvPr/>
        </p:nvGrpSpPr>
        <p:grpSpPr>
          <a:xfrm>
            <a:off x="297817" y="4889187"/>
            <a:ext cx="1038224" cy="1160511"/>
            <a:chOff x="297817" y="4663443"/>
            <a:chExt cx="1038224" cy="1160511"/>
          </a:xfrm>
        </p:grpSpPr>
        <p:sp>
          <p:nvSpPr>
            <p:cNvPr id="35" name="TextBox 34">
              <a:extLst>
                <a:ext uri="{FF2B5EF4-FFF2-40B4-BE49-F238E27FC236}">
                  <a16:creationId xmlns:a16="http://schemas.microsoft.com/office/drawing/2014/main" id="{B1C8FFB9-AFFA-4E64-9B25-9EB3107CA119}"/>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F6232ADF-DCF3-4B15-BAF1-0E62CFC0AA5C}"/>
                </a:ext>
              </a:extLst>
            </p:cNvPr>
            <p:cNvSpPr txBox="1"/>
            <p:nvPr/>
          </p:nvSpPr>
          <p:spPr>
            <a:xfrm>
              <a:off x="297817" y="4869847"/>
              <a:ext cx="1038224" cy="95410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Expanding red layer of the 3D model 02 Slimming variation 1 of the 3D model</a:t>
              </a:r>
            </a:p>
            <a:p>
              <a:r>
                <a:rPr lang="en-US" sz="700" dirty="0">
                  <a:latin typeface="Arial" panose="020B0604020202020204" pitchFamily="34" charset="0"/>
                  <a:cs typeface="Arial" panose="020B0604020202020204" pitchFamily="34" charset="0"/>
                </a:rPr>
                <a:t>03 Slimming variation 2 of the 3D model</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12" name="Rectangle 11">
            <a:extLst>
              <a:ext uri="{FF2B5EF4-FFF2-40B4-BE49-F238E27FC236}">
                <a16:creationId xmlns:a16="http://schemas.microsoft.com/office/drawing/2014/main" id="{AC52B51B-DEB2-F521-0CA6-2C73912255FD}"/>
              </a:ext>
            </a:extLst>
          </p:cNvPr>
          <p:cNvSpPr/>
          <p:nvPr/>
        </p:nvSpPr>
        <p:spPr>
          <a:xfrm>
            <a:off x="5297782" y="654143"/>
            <a:ext cx="4151013" cy="286201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13" name="Rectangle 12">
            <a:extLst>
              <a:ext uri="{FF2B5EF4-FFF2-40B4-BE49-F238E27FC236}">
                <a16:creationId xmlns:a16="http://schemas.microsoft.com/office/drawing/2014/main" id="{194C3078-102A-34C9-F1A2-14F4A1D331C2}"/>
              </a:ext>
            </a:extLst>
          </p:cNvPr>
          <p:cNvSpPr/>
          <p:nvPr/>
        </p:nvSpPr>
        <p:spPr>
          <a:xfrm>
            <a:off x="5297780" y="3605714"/>
            <a:ext cx="4151015" cy="295987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sp>
        <p:nvSpPr>
          <p:cNvPr id="40" name="Rectangle 39">
            <a:extLst>
              <a:ext uri="{FF2B5EF4-FFF2-40B4-BE49-F238E27FC236}">
                <a16:creationId xmlns:a16="http://schemas.microsoft.com/office/drawing/2014/main" id="{B3A720C3-69D5-4C93-B45F-A1CF7891EA58}"/>
              </a:ext>
            </a:extLst>
          </p:cNvPr>
          <p:cNvSpPr/>
          <p:nvPr/>
        </p:nvSpPr>
        <p:spPr>
          <a:xfrm>
            <a:off x="1726324" y="654144"/>
            <a:ext cx="2881876" cy="591144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pic>
        <p:nvPicPr>
          <p:cNvPr id="9" name="Picture 8" descr="A red and black object&#10;&#10;Description automatically generated">
            <a:extLst>
              <a:ext uri="{FF2B5EF4-FFF2-40B4-BE49-F238E27FC236}">
                <a16:creationId xmlns:a16="http://schemas.microsoft.com/office/drawing/2014/main" id="{4D45D9A9-2B3E-D1DC-67DC-77A14BE9F7CA}"/>
              </a:ext>
            </a:extLst>
          </p:cNvPr>
          <p:cNvPicPr>
            <a:picLocks noChangeAspect="1"/>
          </p:cNvPicPr>
          <p:nvPr/>
        </p:nvPicPr>
        <p:blipFill rotWithShape="1">
          <a:blip r:embed="rId4">
            <a:extLst>
              <a:ext uri="{28A0092B-C50C-407E-A947-70E740481C1C}">
                <a14:useLocalDpi xmlns:a14="http://schemas.microsoft.com/office/drawing/2010/main" val="0"/>
              </a:ext>
            </a:extLst>
          </a:blip>
          <a:srcRect l="28319" r="24406"/>
          <a:stretch/>
        </p:blipFill>
        <p:spPr>
          <a:xfrm>
            <a:off x="1760004" y="1371599"/>
            <a:ext cx="2848196" cy="4518565"/>
          </a:xfrm>
          <a:prstGeom prst="rect">
            <a:avLst/>
          </a:prstGeom>
        </p:spPr>
      </p:pic>
    </p:spTree>
    <p:extLst>
      <p:ext uri="{BB962C8B-B14F-4D97-AF65-F5344CB8AC3E}">
        <p14:creationId xmlns:p14="http://schemas.microsoft.com/office/powerpoint/2010/main" val="14627973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775</TotalTime>
  <Words>1799</Words>
  <Application>Microsoft Office PowerPoint</Application>
  <PresentationFormat>A4 Paper (210x297 mm)</PresentationFormat>
  <Paragraphs>147</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Consolas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Stylianos Dritsas</dc:creator>
  <cp:lastModifiedBy>Student - Goh Jet Wei</cp:lastModifiedBy>
  <cp:revision>85</cp:revision>
  <dcterms:created xsi:type="dcterms:W3CDTF">2020-07-28T23:26:11Z</dcterms:created>
  <dcterms:modified xsi:type="dcterms:W3CDTF">2023-10-15T05:57:29Z</dcterms:modified>
</cp:coreProperties>
</file>

<file path=docProps/thumbnail.jpeg>
</file>